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6576000" cy="27432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E6"/>
          </a:solidFill>
        </a:fill>
      </a:tcStyle>
    </a:wholeTbl>
    <a:band2H>
      <a:tcTxStyle/>
      <a:tcStyle>
        <a:tcBdr/>
        <a:fill>
          <a:solidFill>
            <a:srgbClr val="E7E7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7" autoAdjust="0"/>
    <p:restoredTop sz="94660"/>
  </p:normalViewPr>
  <p:slideViewPr>
    <p:cSldViewPr snapToGrid="0">
      <p:cViewPr>
        <p:scale>
          <a:sx n="33" d="100"/>
          <a:sy n="33" d="100"/>
        </p:scale>
        <p:origin x="69"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Times New Roman"/>
      </a:defRPr>
    </a:lvl1pPr>
    <a:lvl2pPr indent="228600" defTabSz="457200" latinLnBrk="0">
      <a:spcBef>
        <a:spcPts val="400"/>
      </a:spcBef>
      <a:defRPr sz="1200">
        <a:latin typeface="+mj-lt"/>
        <a:ea typeface="+mj-ea"/>
        <a:cs typeface="+mj-cs"/>
        <a:sym typeface="Times New Roman"/>
      </a:defRPr>
    </a:lvl2pPr>
    <a:lvl3pPr indent="457200" defTabSz="457200" latinLnBrk="0">
      <a:spcBef>
        <a:spcPts val="400"/>
      </a:spcBef>
      <a:defRPr sz="1200">
        <a:latin typeface="+mj-lt"/>
        <a:ea typeface="+mj-ea"/>
        <a:cs typeface="+mj-cs"/>
        <a:sym typeface="Times New Roman"/>
      </a:defRPr>
    </a:lvl3pPr>
    <a:lvl4pPr indent="685800" defTabSz="457200" latinLnBrk="0">
      <a:spcBef>
        <a:spcPts val="400"/>
      </a:spcBef>
      <a:defRPr sz="1200">
        <a:latin typeface="+mj-lt"/>
        <a:ea typeface="+mj-ea"/>
        <a:cs typeface="+mj-cs"/>
        <a:sym typeface="Times New Roman"/>
      </a:defRPr>
    </a:lvl4pPr>
    <a:lvl5pPr indent="914400" defTabSz="457200" latinLnBrk="0">
      <a:spcBef>
        <a:spcPts val="400"/>
      </a:spcBef>
      <a:defRPr sz="1200">
        <a:latin typeface="+mj-lt"/>
        <a:ea typeface="+mj-ea"/>
        <a:cs typeface="+mj-cs"/>
        <a:sym typeface="Times New Roman"/>
      </a:defRPr>
    </a:lvl5pPr>
    <a:lvl6pPr indent="1143000" defTabSz="457200" latinLnBrk="0">
      <a:spcBef>
        <a:spcPts val="400"/>
      </a:spcBef>
      <a:defRPr sz="1200">
        <a:latin typeface="+mj-lt"/>
        <a:ea typeface="+mj-ea"/>
        <a:cs typeface="+mj-cs"/>
        <a:sym typeface="Times New Roman"/>
      </a:defRPr>
    </a:lvl6pPr>
    <a:lvl7pPr indent="1371600" defTabSz="457200" latinLnBrk="0">
      <a:spcBef>
        <a:spcPts val="400"/>
      </a:spcBef>
      <a:defRPr sz="1200">
        <a:latin typeface="+mj-lt"/>
        <a:ea typeface="+mj-ea"/>
        <a:cs typeface="+mj-cs"/>
        <a:sym typeface="Times New Roman"/>
      </a:defRPr>
    </a:lvl7pPr>
    <a:lvl8pPr indent="1600200" defTabSz="457200" latinLnBrk="0">
      <a:spcBef>
        <a:spcPts val="400"/>
      </a:spcBef>
      <a:defRPr sz="1200">
        <a:latin typeface="+mj-lt"/>
        <a:ea typeface="+mj-ea"/>
        <a:cs typeface="+mj-cs"/>
        <a:sym typeface="Times New Roman"/>
      </a:defRPr>
    </a:lvl8pPr>
    <a:lvl9pPr indent="1828800" defTabSz="457200" latinLnBrk="0">
      <a:spcBef>
        <a:spcPts val="400"/>
      </a:spcBef>
      <a:defRPr sz="1200">
        <a:latin typeface="+mj-lt"/>
        <a:ea typeface="+mj-ea"/>
        <a:cs typeface="+mj-cs"/>
        <a:sym typeface="Times New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4572000" y="4489450"/>
            <a:ext cx="27432000" cy="9550400"/>
          </a:xfrm>
          <a:prstGeom prst="rect">
            <a:avLst/>
          </a:prstGeom>
        </p:spPr>
        <p:txBody>
          <a:bodyPr anchor="b"/>
          <a:lstStyle>
            <a:lvl1pPr>
              <a:defRPr sz="6000"/>
            </a:lvl1pPr>
          </a:lstStyle>
          <a:p>
            <a:r>
              <a:t>Title Text</a:t>
            </a:r>
          </a:p>
        </p:txBody>
      </p:sp>
      <p:sp>
        <p:nvSpPr>
          <p:cNvPr id="12" name="Shape 12"/>
          <p:cNvSpPr>
            <a:spLocks noGrp="1"/>
          </p:cNvSpPr>
          <p:nvPr>
            <p:ph type="body" sz="quarter" idx="1"/>
          </p:nvPr>
        </p:nvSpPr>
        <p:spPr>
          <a:xfrm>
            <a:off x="4572000" y="14408150"/>
            <a:ext cx="27432000" cy="6623050"/>
          </a:xfrm>
          <a:prstGeom prst="rect">
            <a:avLst/>
          </a:prstGeom>
        </p:spPr>
        <p:txBody>
          <a:bodyPr/>
          <a:lstStyle>
            <a:lvl1pPr marL="0" indent="0" algn="ctr">
              <a:buClrTx/>
              <a:buSzTx/>
              <a:buFontTx/>
              <a:buNone/>
              <a:defRPr sz="2400"/>
            </a:lvl1pPr>
            <a:lvl2pPr marL="0" indent="0" algn="ctr">
              <a:buClrTx/>
              <a:buSzTx/>
              <a:buFontTx/>
              <a:buNone/>
              <a:defRPr sz="2400"/>
            </a:lvl2pPr>
            <a:lvl3pPr marL="0" indent="0" algn="ctr">
              <a:buClrTx/>
              <a:buSzTx/>
              <a:buFontTx/>
              <a:buNone/>
              <a:defRPr sz="2400"/>
            </a:lvl3pPr>
            <a:lvl4pPr marL="0" indent="0" algn="ctr">
              <a:buClrTx/>
              <a:buSzTx/>
              <a:buFontTx/>
              <a:buNone/>
              <a:defRPr sz="2400"/>
            </a:lvl4pPr>
            <a:lvl5pPr marL="0" indent="0" algn="ctr">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26516012" y="1093787"/>
            <a:ext cx="8228015" cy="23426741"/>
          </a:xfrm>
          <a:prstGeom prst="rect">
            <a:avLst/>
          </a:prstGeom>
        </p:spPr>
        <p:txBody>
          <a:bodyPr/>
          <a:lstStyle/>
          <a:p>
            <a:r>
              <a:t>Title Text</a:t>
            </a:r>
          </a:p>
        </p:txBody>
      </p:sp>
      <p:sp>
        <p:nvSpPr>
          <p:cNvPr id="102" name="Shape 102"/>
          <p:cNvSpPr>
            <a:spLocks noGrp="1"/>
          </p:cNvSpPr>
          <p:nvPr>
            <p:ph type="body" idx="1"/>
          </p:nvPr>
        </p:nvSpPr>
        <p:spPr>
          <a:xfrm>
            <a:off x="1828800" y="1093787"/>
            <a:ext cx="24534813" cy="2342674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2495550" y="6838950"/>
            <a:ext cx="31546800" cy="11410950"/>
          </a:xfrm>
          <a:prstGeom prst="rect">
            <a:avLst/>
          </a:prstGeom>
        </p:spPr>
        <p:txBody>
          <a:bodyPr anchor="b"/>
          <a:lstStyle>
            <a:lvl1pPr>
              <a:defRPr sz="6000"/>
            </a:lvl1pPr>
          </a:lstStyle>
          <a:p>
            <a:r>
              <a:t>Title Text</a:t>
            </a:r>
          </a:p>
        </p:txBody>
      </p:sp>
      <p:sp>
        <p:nvSpPr>
          <p:cNvPr id="30" name="Shape 30"/>
          <p:cNvSpPr>
            <a:spLocks noGrp="1"/>
          </p:cNvSpPr>
          <p:nvPr>
            <p:ph type="body" sz="quarter" idx="1"/>
          </p:nvPr>
        </p:nvSpPr>
        <p:spPr>
          <a:xfrm>
            <a:off x="2495550" y="18357850"/>
            <a:ext cx="31546800" cy="6000750"/>
          </a:xfrm>
          <a:prstGeom prst="rect">
            <a:avLst/>
          </a:prstGeom>
        </p:spPr>
        <p:txBody>
          <a:bodyPr/>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1828800" y="6418262"/>
            <a:ext cx="16381413" cy="1810226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34533557" y="24990425"/>
            <a:ext cx="210469" cy="215900"/>
          </a:xfrm>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2519363" y="1460500"/>
            <a:ext cx="31546801" cy="5302250"/>
          </a:xfrm>
          <a:prstGeom prst="rect">
            <a:avLst/>
          </a:prstGeom>
        </p:spPr>
        <p:txBody>
          <a:bodyPr/>
          <a:lstStyle/>
          <a:p>
            <a:r>
              <a:t>Title Text</a:t>
            </a:r>
          </a:p>
        </p:txBody>
      </p:sp>
      <p:sp>
        <p:nvSpPr>
          <p:cNvPr id="48" name="Shape 48"/>
          <p:cNvSpPr>
            <a:spLocks noGrp="1"/>
          </p:cNvSpPr>
          <p:nvPr>
            <p:ph type="body" sz="quarter" idx="1"/>
          </p:nvPr>
        </p:nvSpPr>
        <p:spPr>
          <a:xfrm>
            <a:off x="2519363" y="6724650"/>
            <a:ext cx="15473363" cy="3295650"/>
          </a:xfrm>
          <a:prstGeom prst="rect">
            <a:avLst/>
          </a:prstGeom>
        </p:spPr>
        <p:txBody>
          <a:bodyPr anchor="b"/>
          <a:lstStyle>
            <a:lvl1pPr marL="0" indent="0">
              <a:buClrTx/>
              <a:buSzTx/>
              <a:buFontTx/>
              <a:buNone/>
              <a:defRPr sz="2400" b="1"/>
            </a:lvl1pPr>
            <a:lvl2pPr marL="0" indent="0">
              <a:buClrTx/>
              <a:buSzTx/>
              <a:buFontTx/>
              <a:buNone/>
              <a:defRPr sz="2400" b="1"/>
            </a:lvl2pPr>
            <a:lvl3pPr marL="0" indent="0">
              <a:buClrTx/>
              <a:buSzTx/>
              <a:buFontTx/>
              <a:buNone/>
              <a:defRPr sz="2400" b="1"/>
            </a:lvl3pPr>
            <a:lvl4pPr marL="0" indent="0">
              <a:buClrTx/>
              <a:buSzTx/>
              <a:buFontTx/>
              <a:buNone/>
              <a:defRPr sz="2400" b="1"/>
            </a:lvl4pPr>
            <a:lvl5pPr marL="0" indent="0">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18516599" y="6724650"/>
            <a:ext cx="15549564" cy="3295650"/>
          </a:xfrm>
          <a:prstGeom prst="rect">
            <a:avLst/>
          </a:prstGeom>
        </p:spPr>
        <p:txBody>
          <a:bodyPr anchor="b"/>
          <a:lstStyle/>
          <a:p>
            <a:endParaRPr/>
          </a:p>
        </p:txBody>
      </p:sp>
      <p:sp>
        <p:nvSpPr>
          <p:cNvPr id="50" name="Shape 50"/>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2519363" y="1828800"/>
            <a:ext cx="11796712" cy="6400800"/>
          </a:xfrm>
          <a:prstGeom prst="rect">
            <a:avLst/>
          </a:prstGeom>
        </p:spPr>
        <p:txBody>
          <a:bodyPr anchor="b"/>
          <a:lstStyle>
            <a:lvl1pPr>
              <a:defRPr sz="3200"/>
            </a:lvl1pPr>
          </a:lstStyle>
          <a:p>
            <a:r>
              <a:t>Title Text</a:t>
            </a:r>
          </a:p>
        </p:txBody>
      </p:sp>
      <p:sp>
        <p:nvSpPr>
          <p:cNvPr id="73" name="Shape 73"/>
          <p:cNvSpPr>
            <a:spLocks noGrp="1"/>
          </p:cNvSpPr>
          <p:nvPr>
            <p:ph type="body" sz="half" idx="1"/>
          </p:nvPr>
        </p:nvSpPr>
        <p:spPr>
          <a:xfrm>
            <a:off x="15549562" y="3949700"/>
            <a:ext cx="18516604" cy="194945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2519361" y="8229600"/>
            <a:ext cx="11796715" cy="15246350"/>
          </a:xfrm>
          <a:prstGeom prst="rect">
            <a:avLst/>
          </a:prstGeom>
        </p:spPr>
        <p:txBody>
          <a:bodyPr/>
          <a:lstStyle/>
          <a:p>
            <a:endParaRPr/>
          </a:p>
        </p:txBody>
      </p:sp>
      <p:sp>
        <p:nvSpPr>
          <p:cNvPr id="75" name="Shape 75"/>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2519363" y="1828800"/>
            <a:ext cx="11796712" cy="6400800"/>
          </a:xfrm>
          <a:prstGeom prst="rect">
            <a:avLst/>
          </a:prstGeom>
        </p:spPr>
        <p:txBody>
          <a:bodyPr anchor="b"/>
          <a:lstStyle>
            <a:lvl1pPr>
              <a:defRPr sz="3200"/>
            </a:lvl1pPr>
          </a:lstStyle>
          <a:p>
            <a:r>
              <a:t>Title Text</a:t>
            </a:r>
          </a:p>
        </p:txBody>
      </p:sp>
      <p:sp>
        <p:nvSpPr>
          <p:cNvPr id="83" name="Shape 83"/>
          <p:cNvSpPr>
            <a:spLocks noGrp="1"/>
          </p:cNvSpPr>
          <p:nvPr>
            <p:ph type="pic" sz="half" idx="13"/>
          </p:nvPr>
        </p:nvSpPr>
        <p:spPr>
          <a:xfrm>
            <a:off x="15549562" y="3949700"/>
            <a:ext cx="18516604" cy="19494500"/>
          </a:xfrm>
          <a:prstGeom prst="rect">
            <a:avLst/>
          </a:prstGeom>
        </p:spPr>
        <p:txBody>
          <a:bodyPr lIns="91439" tIns="45719" rIns="91439" bIns="45719">
            <a:noAutofit/>
          </a:bodyPr>
          <a:lstStyle/>
          <a:p>
            <a:endParaRPr/>
          </a:p>
        </p:txBody>
      </p:sp>
      <p:sp>
        <p:nvSpPr>
          <p:cNvPr id="84" name="Shape 84"/>
          <p:cNvSpPr>
            <a:spLocks noGrp="1"/>
          </p:cNvSpPr>
          <p:nvPr>
            <p:ph type="body" sz="quarter" idx="1"/>
          </p:nvPr>
        </p:nvSpPr>
        <p:spPr>
          <a:xfrm>
            <a:off x="2519363" y="8229600"/>
            <a:ext cx="11796712" cy="15246350"/>
          </a:xfrm>
          <a:prstGeom prst="rect">
            <a:avLst/>
          </a:prstGeom>
        </p:spPr>
        <p:txBody>
          <a:bodyPr/>
          <a:lstStyle>
            <a:lvl1pPr marL="0" indent="0">
              <a:buClrTx/>
              <a:buSzTx/>
              <a:buFontTx/>
              <a:buNone/>
              <a:defRPr sz="1600"/>
            </a:lvl1pPr>
            <a:lvl2pPr marL="0" indent="0">
              <a:buClrTx/>
              <a:buSzTx/>
              <a:buFontTx/>
              <a:buNone/>
              <a:defRPr sz="1600"/>
            </a:lvl2pPr>
            <a:lvl3pPr marL="0" indent="0">
              <a:buClrTx/>
              <a:buSzTx/>
              <a:buFontTx/>
              <a:buNone/>
              <a:defRPr sz="1600"/>
            </a:lvl3pPr>
            <a:lvl4pPr marL="0" indent="0">
              <a:buClrTx/>
              <a:buSzTx/>
              <a:buFontTx/>
              <a:buNone/>
              <a:defRPr sz="1600"/>
            </a:lvl4pPr>
            <a:lvl5pPr marL="0" indent="0">
              <a:buClrTx/>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828800" y="1093787"/>
            <a:ext cx="32915225" cy="45783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r>
              <a:t>Title Text</a:t>
            </a:r>
          </a:p>
        </p:txBody>
      </p:sp>
      <p:sp>
        <p:nvSpPr>
          <p:cNvPr id="3" name="Shape 3"/>
          <p:cNvSpPr>
            <a:spLocks noGrp="1"/>
          </p:cNvSpPr>
          <p:nvPr>
            <p:ph type="body" idx="1"/>
          </p:nvPr>
        </p:nvSpPr>
        <p:spPr>
          <a:xfrm>
            <a:off x="1828800" y="6418262"/>
            <a:ext cx="32915225" cy="181022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34533558" y="24990425"/>
            <a:ext cx="210469" cy="215900"/>
          </a:xfrm>
          <a:prstGeom prst="rect">
            <a:avLst/>
          </a:prstGeom>
          <a:ln w="12700">
            <a:miter lim="400000"/>
          </a:ln>
        </p:spPr>
        <p:txBody>
          <a:bodyPr wrap="none" lIns="0" tIns="0" rIns="0" bIns="0">
            <a:spAutoFit/>
          </a:bodyPr>
          <a:lstStyle>
            <a:lvl1pPr algn="r">
              <a:lnSpc>
                <a:spcPct val="116000"/>
              </a:lnSpc>
              <a:tabLst>
                <a:tab pos="723900" algn="l"/>
                <a:tab pos="1447800" algn="l"/>
                <a:tab pos="2171700" algn="l"/>
                <a:tab pos="2895600" algn="l"/>
                <a:tab pos="3619500" algn="l"/>
                <a:tab pos="4343400" algn="l"/>
                <a:tab pos="5067300" algn="l"/>
                <a:tab pos="5791200" algn="l"/>
                <a:tab pos="6515100" algn="l"/>
                <a:tab pos="7239000" algn="l"/>
                <a:tab pos="7962900" algn="l"/>
              </a:tabLst>
              <a:defRPr sz="1400">
                <a:latin typeface="Nimbus Roman No9 L"/>
                <a:ea typeface="Nimbus Roman No9 L"/>
                <a:cs typeface="Nimbus Roman No9 L"/>
                <a:sym typeface="Nimbus Roman No9 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0" algn="ctr" defTabSz="457200" rtl="0" latinLnBrk="0">
        <a:lnSpc>
          <a:spcPct val="124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p:titleStyle>
    <p:bodyStyle>
      <a:lvl1pPr marL="431800" marR="0" indent="-323850" algn="l" defTabSz="457200" rtl="0" latinLnBrk="0">
        <a:lnSpc>
          <a:spcPct val="124000"/>
        </a:lnSpc>
        <a:spcBef>
          <a:spcPts val="1400"/>
        </a:spcBef>
        <a:spcAft>
          <a:spcPts val="0"/>
        </a:spcAft>
        <a:buClr>
          <a:srgbClr val="000000"/>
        </a:buClr>
        <a:buSzPct val="45000"/>
        <a:buFont typeface="Wingdings"/>
        <a:buChar char="●"/>
        <a:tabLst/>
        <a:defRPr sz="3200" b="0" i="0" u="none" strike="noStrike" cap="none" spc="0" baseline="0">
          <a:ln>
            <a:noFill/>
          </a:ln>
          <a:solidFill>
            <a:srgbClr val="000000"/>
          </a:solidFill>
          <a:uFillTx/>
          <a:latin typeface="Arial"/>
          <a:ea typeface="Arial"/>
          <a:cs typeface="Arial"/>
          <a:sym typeface="Arial"/>
        </a:defRPr>
      </a:lvl1pPr>
      <a:lvl2pPr marL="904647" marR="0" indent="-328386" algn="l" defTabSz="457200" rtl="0" latinLnBrk="0">
        <a:lnSpc>
          <a:spcPct val="124000"/>
        </a:lnSpc>
        <a:spcBef>
          <a:spcPts val="1400"/>
        </a:spcBef>
        <a:spcAft>
          <a:spcPts val="0"/>
        </a:spcAft>
        <a:buClr>
          <a:srgbClr val="000000"/>
        </a:buClr>
        <a:buSzPct val="75000"/>
        <a:buFont typeface="Wingdings"/>
        <a:buChar char="−"/>
        <a:tabLst/>
        <a:defRPr sz="3200" b="0" i="0" u="none" strike="noStrike" cap="none" spc="0" baseline="0">
          <a:ln>
            <a:noFill/>
          </a:ln>
          <a:solidFill>
            <a:srgbClr val="000000"/>
          </a:solidFill>
          <a:uFillTx/>
          <a:latin typeface="Arial"/>
          <a:ea typeface="Arial"/>
          <a:cs typeface="Arial"/>
          <a:sym typeface="Arial"/>
        </a:defRPr>
      </a:lvl2pPr>
      <a:lvl3pPr marL="1367364" marR="0" indent="-287864" algn="l" defTabSz="457200" rtl="0" latinLnBrk="0">
        <a:lnSpc>
          <a:spcPct val="124000"/>
        </a:lnSpc>
        <a:spcBef>
          <a:spcPts val="1400"/>
        </a:spcBef>
        <a:spcAft>
          <a:spcPts val="0"/>
        </a:spcAft>
        <a:buClr>
          <a:srgbClr val="000000"/>
        </a:buClr>
        <a:buSzPct val="45000"/>
        <a:buFont typeface="Wingdings"/>
        <a:buChar char="●"/>
        <a:tabLst/>
        <a:defRPr sz="3200" b="0" i="0" u="none" strike="noStrike" cap="none" spc="0" baseline="0">
          <a:ln>
            <a:noFill/>
          </a:ln>
          <a:solidFill>
            <a:srgbClr val="000000"/>
          </a:solidFill>
          <a:uFillTx/>
          <a:latin typeface="Arial"/>
          <a:ea typeface="Arial"/>
          <a:cs typeface="Arial"/>
          <a:sym typeface="Arial"/>
        </a:defRPr>
      </a:lvl3pPr>
      <a:lvl4pPr marL="1856738" marR="0" indent="-345438" algn="l" defTabSz="457200" rtl="0" latinLnBrk="0">
        <a:lnSpc>
          <a:spcPct val="124000"/>
        </a:lnSpc>
        <a:spcBef>
          <a:spcPts val="1400"/>
        </a:spcBef>
        <a:spcAft>
          <a:spcPts val="0"/>
        </a:spcAft>
        <a:buClr>
          <a:srgbClr val="000000"/>
        </a:buClr>
        <a:buSzPct val="75000"/>
        <a:buFont typeface="Wingdings"/>
        <a:buChar char="−"/>
        <a:tabLst/>
        <a:defRPr sz="3200" b="0" i="0" u="none" strike="noStrike" cap="none" spc="0" baseline="0">
          <a:ln>
            <a:noFill/>
          </a:ln>
          <a:solidFill>
            <a:srgbClr val="000000"/>
          </a:solidFill>
          <a:uFillTx/>
          <a:latin typeface="Arial"/>
          <a:ea typeface="Arial"/>
          <a:cs typeface="Arial"/>
          <a:sym typeface="Arial"/>
        </a:defRPr>
      </a:lvl4pPr>
      <a:lvl5pPr marL="2288538" marR="0" indent="-345438" algn="l" defTabSz="457200" rtl="0" latinLnBrk="0">
        <a:lnSpc>
          <a:spcPct val="124000"/>
        </a:lnSpc>
        <a:spcBef>
          <a:spcPts val="1400"/>
        </a:spcBef>
        <a:spcAft>
          <a:spcPts val="0"/>
        </a:spcAft>
        <a:buClr>
          <a:srgbClr val="000000"/>
        </a:buClr>
        <a:buSzPct val="45000"/>
        <a:buFont typeface="Wingdings"/>
        <a:buChar char="●"/>
        <a:tabLst/>
        <a:defRPr sz="3200" b="0" i="0" u="none" strike="noStrike" cap="none" spc="0" baseline="0">
          <a:ln>
            <a:noFill/>
          </a:ln>
          <a:solidFill>
            <a:srgbClr val="000000"/>
          </a:solidFill>
          <a:uFillTx/>
          <a:latin typeface="Arial"/>
          <a:ea typeface="Arial"/>
          <a:cs typeface="Arial"/>
          <a:sym typeface="Arial"/>
        </a:defRPr>
      </a:lvl5pPr>
      <a:lvl6pPr marL="2692400" marR="0" indent="-406400" algn="l" defTabSz="457200" rtl="0" latinLnBrk="0">
        <a:lnSpc>
          <a:spcPct val="124000"/>
        </a:lnSpc>
        <a:spcBef>
          <a:spcPts val="1400"/>
        </a:spcBef>
        <a:spcAft>
          <a:spcPts val="0"/>
        </a:spcAft>
        <a:buClr>
          <a:srgbClr val="000000"/>
        </a:buClr>
        <a:buSzPct val="100000"/>
        <a:buFont typeface="Wingdings"/>
        <a:buChar char="•"/>
        <a:tabLst/>
        <a:defRPr sz="3200" b="0" i="0" u="none" strike="noStrike" cap="none" spc="0" baseline="0">
          <a:ln>
            <a:noFill/>
          </a:ln>
          <a:solidFill>
            <a:srgbClr val="000000"/>
          </a:solidFill>
          <a:uFillTx/>
          <a:latin typeface="Arial"/>
          <a:ea typeface="Arial"/>
          <a:cs typeface="Arial"/>
          <a:sym typeface="Arial"/>
        </a:defRPr>
      </a:lvl6pPr>
      <a:lvl7pPr marL="3149600" marR="0" indent="-406400" algn="l" defTabSz="457200" rtl="0" latinLnBrk="0">
        <a:lnSpc>
          <a:spcPct val="124000"/>
        </a:lnSpc>
        <a:spcBef>
          <a:spcPts val="1400"/>
        </a:spcBef>
        <a:spcAft>
          <a:spcPts val="0"/>
        </a:spcAft>
        <a:buClr>
          <a:srgbClr val="000000"/>
        </a:buClr>
        <a:buSzPct val="100000"/>
        <a:buFont typeface="Wingdings"/>
        <a:buChar char="•"/>
        <a:tabLst/>
        <a:defRPr sz="3200" b="0" i="0" u="none" strike="noStrike" cap="none" spc="0" baseline="0">
          <a:ln>
            <a:noFill/>
          </a:ln>
          <a:solidFill>
            <a:srgbClr val="000000"/>
          </a:solidFill>
          <a:uFillTx/>
          <a:latin typeface="Arial"/>
          <a:ea typeface="Arial"/>
          <a:cs typeface="Arial"/>
          <a:sym typeface="Arial"/>
        </a:defRPr>
      </a:lvl7pPr>
      <a:lvl8pPr marL="3606800" marR="0" indent="-406400" algn="l" defTabSz="457200" rtl="0" latinLnBrk="0">
        <a:lnSpc>
          <a:spcPct val="124000"/>
        </a:lnSpc>
        <a:spcBef>
          <a:spcPts val="1400"/>
        </a:spcBef>
        <a:spcAft>
          <a:spcPts val="0"/>
        </a:spcAft>
        <a:buClr>
          <a:srgbClr val="000000"/>
        </a:buClr>
        <a:buSzPct val="100000"/>
        <a:buFont typeface="Wingdings"/>
        <a:buChar char="•"/>
        <a:tabLst/>
        <a:defRPr sz="3200" b="0" i="0" u="none" strike="noStrike" cap="none" spc="0" baseline="0">
          <a:ln>
            <a:noFill/>
          </a:ln>
          <a:solidFill>
            <a:srgbClr val="000000"/>
          </a:solidFill>
          <a:uFillTx/>
          <a:latin typeface="Arial"/>
          <a:ea typeface="Arial"/>
          <a:cs typeface="Arial"/>
          <a:sym typeface="Arial"/>
        </a:defRPr>
      </a:lvl8pPr>
      <a:lvl9pPr marL="4064000" marR="0" indent="-406400" algn="l" defTabSz="457200" rtl="0" latinLnBrk="0">
        <a:lnSpc>
          <a:spcPct val="124000"/>
        </a:lnSpc>
        <a:spcBef>
          <a:spcPts val="1400"/>
        </a:spcBef>
        <a:spcAft>
          <a:spcPts val="0"/>
        </a:spcAft>
        <a:buClr>
          <a:srgbClr val="000000"/>
        </a:buClr>
        <a:buSzPct val="100000"/>
        <a:buFont typeface="Wingdings"/>
        <a:buChar char="•"/>
        <a:tabLst/>
        <a:defRPr sz="3200" b="0" i="0" u="none" strike="noStrike" cap="none" spc="0" baseline="0">
          <a:ln>
            <a:noFill/>
          </a:ln>
          <a:solidFill>
            <a:srgbClr val="000000"/>
          </a:solidFill>
          <a:uFillTx/>
          <a:latin typeface="Arial"/>
          <a:ea typeface="Arial"/>
          <a:cs typeface="Arial"/>
          <a:sym typeface="Arial"/>
        </a:defRPr>
      </a:lvl9pPr>
    </p:bodyStyle>
    <p:otherStyle>
      <a:lvl1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1pPr>
      <a:lvl2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2pPr>
      <a:lvl3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3pPr>
      <a:lvl4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4pPr>
      <a:lvl5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5pPr>
      <a:lvl6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6pPr>
      <a:lvl7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7pPr>
      <a:lvl8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8pPr>
      <a:lvl9pPr marL="0" marR="0" indent="0" algn="r" defTabSz="457200" rtl="0" latinLnBrk="0">
        <a:lnSpc>
          <a:spcPct val="116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b="0" i="0" u="none" strike="noStrike" cap="none" spc="0" baseline="0">
          <a:ln>
            <a:noFill/>
          </a:ln>
          <a:solidFill>
            <a:schemeClr val="tx1"/>
          </a:solidFill>
          <a:uFillTx/>
          <a:latin typeface="+mn-lt"/>
          <a:ea typeface="+mn-ea"/>
          <a:cs typeface="+mn-cs"/>
          <a:sym typeface="Nimbus Roman No9 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5.ti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hyperlink" Target="http://www.cityofboston.gov/images_documents/Redistricting_tcm3-10195.pdf" TargetMode="External"/><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tif"/><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ti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F8"/>
        </a:solidFill>
        <a:effectLst/>
      </p:bgPr>
    </p:bg>
    <p:spTree>
      <p:nvGrpSpPr>
        <p:cNvPr id="1" name=""/>
        <p:cNvGrpSpPr/>
        <p:nvPr/>
      </p:nvGrpSpPr>
      <p:grpSpPr>
        <a:xfrm>
          <a:off x="0" y="0"/>
          <a:ext cx="0" cy="0"/>
          <a:chOff x="0" y="0"/>
          <a:chExt cx="0" cy="0"/>
        </a:xfrm>
      </p:grpSpPr>
      <p:sp>
        <p:nvSpPr>
          <p:cNvPr id="112" name="Shape 112"/>
          <p:cNvSpPr/>
          <p:nvPr/>
        </p:nvSpPr>
        <p:spPr>
          <a:xfrm>
            <a:off x="7540" y="-34582"/>
            <a:ext cx="36655772" cy="4525859"/>
          </a:xfrm>
          <a:prstGeom prst="rect">
            <a:avLst/>
          </a:prstGeom>
          <a:solidFill>
            <a:schemeClr val="accent4">
              <a:lumOff val="34256"/>
            </a:schemeClr>
          </a:solidFill>
          <a:ln w="25400">
            <a:solidFill>
              <a:srgbClr val="000000"/>
            </a:solidFill>
            <a:miter/>
          </a:ln>
        </p:spPr>
        <p:txBody>
          <a:bodyPr lIns="45718" tIns="45718" rIns="45718" bIns="45718"/>
          <a:lstStyle/>
          <a:p>
            <a:pPr>
              <a:defRPr>
                <a:latin typeface="Arial"/>
                <a:ea typeface="Arial"/>
                <a:cs typeface="Arial"/>
                <a:sym typeface="Arial"/>
              </a:defRPr>
            </a:pPr>
            <a:endParaRPr/>
          </a:p>
        </p:txBody>
      </p:sp>
      <p:pic>
        <p:nvPicPr>
          <p:cNvPr id="113" name="image1.png"/>
          <p:cNvPicPr>
            <a:picLocks noChangeAspect="1"/>
          </p:cNvPicPr>
          <p:nvPr/>
        </p:nvPicPr>
        <p:blipFill>
          <a:blip r:embed="rId2">
            <a:extLst/>
          </a:blip>
          <a:stretch>
            <a:fillRect/>
          </a:stretch>
        </p:blipFill>
        <p:spPr>
          <a:xfrm>
            <a:off x="457200" y="381000"/>
            <a:ext cx="14116050" cy="1371600"/>
          </a:xfrm>
          <a:prstGeom prst="rect">
            <a:avLst/>
          </a:prstGeom>
          <a:ln w="12700">
            <a:miter lim="400000"/>
          </a:ln>
        </p:spPr>
      </p:pic>
      <p:sp>
        <p:nvSpPr>
          <p:cNvPr id="114" name="Shape 114"/>
          <p:cNvSpPr/>
          <p:nvPr/>
        </p:nvSpPr>
        <p:spPr>
          <a:xfrm>
            <a:off x="32499299" y="629855"/>
            <a:ext cx="3222064" cy="85640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5400">
                <a:latin typeface="Arial"/>
                <a:ea typeface="Arial"/>
                <a:cs typeface="Arial"/>
                <a:sym typeface="Arial"/>
              </a:defRPr>
            </a:lvl1pPr>
          </a:lstStyle>
          <a:p>
            <a:r>
              <a:t>bu.edu/cs</a:t>
            </a:r>
          </a:p>
        </p:txBody>
      </p:sp>
      <p:grpSp>
        <p:nvGrpSpPr>
          <p:cNvPr id="117" name="Group 117"/>
          <p:cNvGrpSpPr/>
          <p:nvPr/>
        </p:nvGrpSpPr>
        <p:grpSpPr>
          <a:xfrm>
            <a:off x="28773185" y="25854277"/>
            <a:ext cx="2461974" cy="1268141"/>
            <a:chOff x="-1" y="0"/>
            <a:chExt cx="2461973" cy="1268139"/>
          </a:xfrm>
        </p:grpSpPr>
        <p:pic>
          <p:nvPicPr>
            <p:cNvPr id="115" name="image2.png"/>
            <p:cNvPicPr>
              <a:picLocks noChangeAspect="1"/>
            </p:cNvPicPr>
            <p:nvPr/>
          </p:nvPicPr>
          <p:blipFill>
            <a:blip r:embed="rId3">
              <a:extLst/>
            </a:blip>
            <a:stretch>
              <a:fillRect/>
            </a:stretch>
          </p:blipFill>
          <p:spPr>
            <a:xfrm>
              <a:off x="1527851" y="169753"/>
              <a:ext cx="934122" cy="934122"/>
            </a:xfrm>
            <a:prstGeom prst="rect">
              <a:avLst/>
            </a:prstGeom>
            <a:ln w="12700" cap="flat">
              <a:noFill/>
              <a:miter lim="400000"/>
            </a:ln>
            <a:effectLst/>
          </p:spPr>
        </p:pic>
        <p:pic>
          <p:nvPicPr>
            <p:cNvPr id="116" name="image3.png"/>
            <p:cNvPicPr>
              <a:picLocks noChangeAspect="1"/>
            </p:cNvPicPr>
            <p:nvPr/>
          </p:nvPicPr>
          <p:blipFill>
            <a:blip r:embed="rId4">
              <a:extLst/>
            </a:blip>
            <a:stretch>
              <a:fillRect/>
            </a:stretch>
          </p:blipFill>
          <p:spPr>
            <a:xfrm>
              <a:off x="-2" y="0"/>
              <a:ext cx="1268142" cy="1268140"/>
            </a:xfrm>
            <a:prstGeom prst="rect">
              <a:avLst/>
            </a:prstGeom>
            <a:ln w="12700" cap="flat">
              <a:noFill/>
              <a:miter lim="400000"/>
            </a:ln>
            <a:effectLst/>
          </p:spPr>
        </p:pic>
      </p:grpSp>
      <p:sp>
        <p:nvSpPr>
          <p:cNvPr id="118" name="Shape 118"/>
          <p:cNvSpPr/>
          <p:nvPr/>
        </p:nvSpPr>
        <p:spPr>
          <a:xfrm>
            <a:off x="31494868" y="25984198"/>
            <a:ext cx="4226494" cy="76999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4800">
                <a:latin typeface="Arial"/>
                <a:ea typeface="Arial"/>
                <a:cs typeface="Arial"/>
                <a:sym typeface="Arial"/>
              </a:defRPr>
            </a:lvl1pPr>
          </a:lstStyle>
          <a:p>
            <a:r>
              <a:t>@BUCompSci</a:t>
            </a:r>
          </a:p>
        </p:txBody>
      </p:sp>
      <p:sp>
        <p:nvSpPr>
          <p:cNvPr id="119" name="Shape 119"/>
          <p:cNvSpPr/>
          <p:nvPr/>
        </p:nvSpPr>
        <p:spPr>
          <a:xfrm>
            <a:off x="328368" y="6489414"/>
            <a:ext cx="11552701" cy="40424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300">
                <a:latin typeface="+mj-lt"/>
                <a:ea typeface="+mj-ea"/>
                <a:cs typeface="+mj-cs"/>
                <a:sym typeface="Times New Roman"/>
              </a:defRPr>
            </a:pPr>
            <a:r>
              <a:rPr lang="en-US" dirty="0"/>
              <a:t>The Boston Police Department has been criticized in recent years for its handling of stop and frisks, with citizen’s arguing that the BPD disproportionately targets minorities. Bringing an in-depth statistical analysis to this problem might shed light on the relevance of the issues the BPD is charged with, as well as what they might be able to do to improve in some of these areas.</a:t>
            </a:r>
          </a:p>
          <a:p>
            <a:pPr>
              <a:defRPr sz="2300">
                <a:latin typeface="+mj-lt"/>
                <a:ea typeface="+mj-ea"/>
                <a:cs typeface="+mj-cs"/>
                <a:sym typeface="Times New Roman"/>
              </a:defRPr>
            </a:pPr>
            <a:endParaRPr lang="en-US" dirty="0"/>
          </a:p>
          <a:p>
            <a:pPr>
              <a:defRPr sz="2300">
                <a:latin typeface="+mj-lt"/>
                <a:ea typeface="+mj-ea"/>
                <a:cs typeface="+mj-cs"/>
                <a:sym typeface="Times New Roman"/>
              </a:defRPr>
            </a:pPr>
            <a:r>
              <a:rPr lang="en-US" dirty="0"/>
              <a:t>The data used in these analyses, referenced below, includes a set of </a:t>
            </a:r>
            <a:r>
              <a:rPr lang="en-US" b="1" dirty="0"/>
              <a:t>239,525 crime incidents </a:t>
            </a:r>
            <a:r>
              <a:rPr lang="en-US" dirty="0"/>
              <a:t>reported in Boston from June 2015 </a:t>
            </a:r>
            <a:r>
              <a:rPr lang="en-US"/>
              <a:t>through November </a:t>
            </a:r>
            <a:r>
              <a:rPr lang="en-US" dirty="0"/>
              <a:t>2017, along with their respective locations. Data about FIOs in Boston was supplied from a set of </a:t>
            </a:r>
            <a:r>
              <a:rPr lang="en-US" b="1" dirty="0"/>
              <a:t>152,230 reported incidents</a:t>
            </a:r>
            <a:r>
              <a:rPr lang="en-US" dirty="0"/>
              <a:t>, which included location as well as race of the suspect stopped.</a:t>
            </a:r>
            <a:endParaRPr dirty="0"/>
          </a:p>
        </p:txBody>
      </p:sp>
      <p:sp>
        <p:nvSpPr>
          <p:cNvPr id="120" name="Shape 120"/>
          <p:cNvSpPr/>
          <p:nvPr/>
        </p:nvSpPr>
        <p:spPr>
          <a:xfrm>
            <a:off x="252660" y="21973705"/>
            <a:ext cx="11619352" cy="18479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300">
                <a:latin typeface="+mj-lt"/>
                <a:ea typeface="+mj-ea"/>
                <a:cs typeface="+mj-cs"/>
                <a:sym typeface="Times New Roman"/>
              </a:defRPr>
            </a:lvl1pPr>
          </a:lstStyle>
          <a:p>
            <a:r>
              <a:rPr dirty="0"/>
              <a:t>     An initial look at the data shows discrepancies between the racial consistency of Boston and the frequency at which the BPD stops individuals of specific races. </a:t>
            </a:r>
            <a:r>
              <a:rPr lang="en-US" dirty="0"/>
              <a:t>Looking at the density of crimes over Boston also shows specific hotspots for crime: specifically centered around the corner of Washington and Dudley Street, and tapering off toward the southwest. </a:t>
            </a:r>
            <a:endParaRPr dirty="0"/>
          </a:p>
        </p:txBody>
      </p:sp>
      <p:sp>
        <p:nvSpPr>
          <p:cNvPr id="121" name="Shape 121"/>
          <p:cNvSpPr/>
          <p:nvPr/>
        </p:nvSpPr>
        <p:spPr>
          <a:xfrm>
            <a:off x="12415238" y="6282262"/>
            <a:ext cx="11649312" cy="228684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300">
                <a:latin typeface="+mj-lt"/>
                <a:ea typeface="+mj-ea"/>
                <a:cs typeface="+mj-cs"/>
                <a:sym typeface="Times New Roman"/>
              </a:defRPr>
            </a:lvl1pPr>
          </a:lstStyle>
          <a:p>
            <a:r>
              <a:rPr dirty="0"/>
              <a:t>     </a:t>
            </a:r>
            <a:r>
              <a:rPr lang="en-US" dirty="0"/>
              <a:t>Looking </a:t>
            </a:r>
            <a:r>
              <a:rPr dirty="0"/>
              <a:t>to see if the patterns surrounding crime in the area justify the policing behavior determined by </a:t>
            </a:r>
            <a:r>
              <a:rPr lang="en-US" dirty="0"/>
              <a:t>the </a:t>
            </a:r>
            <a:r>
              <a:rPr dirty="0"/>
              <a:t>FIO reports</a:t>
            </a:r>
            <a:r>
              <a:rPr lang="en-US" dirty="0"/>
              <a:t>, there were some jarring discrepancies</a:t>
            </a:r>
            <a:r>
              <a:rPr dirty="0"/>
              <a:t>. </a:t>
            </a:r>
            <a:r>
              <a:rPr lang="en-US" dirty="0"/>
              <a:t>R</a:t>
            </a:r>
            <a:r>
              <a:rPr dirty="0"/>
              <a:t>el</a:t>
            </a:r>
            <a:r>
              <a:rPr lang="en-US" dirty="0"/>
              <a:t>ying</a:t>
            </a:r>
            <a:r>
              <a:rPr dirty="0"/>
              <a:t> on </a:t>
            </a:r>
            <a:r>
              <a:rPr lang="en-US" dirty="0"/>
              <a:t>the </a:t>
            </a:r>
            <a:r>
              <a:rPr dirty="0"/>
              <a:t>2010 census data for comparison</a:t>
            </a:r>
            <a:r>
              <a:rPr lang="en-US" dirty="0"/>
              <a:t>, a disparity between the number of FIO incidents in an area and the number of crimes </a:t>
            </a:r>
            <a:r>
              <a:rPr lang="en-US" i="1" dirty="0"/>
              <a:t>in</a:t>
            </a:r>
            <a:r>
              <a:rPr lang="en-US" dirty="0"/>
              <a:t> that area is apparent. Note how the racial composition of Roxbury and the South End appear to contribute to the number of FIOs in those districts.</a:t>
            </a:r>
            <a:endParaRPr dirty="0"/>
          </a:p>
        </p:txBody>
      </p:sp>
      <p:sp>
        <p:nvSpPr>
          <p:cNvPr id="122" name="Shape 122"/>
          <p:cNvSpPr/>
          <p:nvPr/>
        </p:nvSpPr>
        <p:spPr>
          <a:xfrm>
            <a:off x="2973302" y="1322324"/>
            <a:ext cx="30562154" cy="2516775"/>
          </a:xfrm>
          <a:prstGeom prst="rect">
            <a:avLst/>
          </a:prstGeom>
          <a:ln w="12700">
            <a:miter lim="400000"/>
          </a:ln>
          <a:effectLst>
            <a:outerShdw blurRad="101600" dist="25400" dir="5400000" rotWithShape="0">
              <a:srgbClr val="000000">
                <a:alpha val="44391"/>
              </a:srgbClr>
            </a:outerShdw>
          </a:effectLst>
          <a:extLst>
            <a:ext uri="{C572A759-6A51-4108-AA02-DFA0A04FC94B}">
              <ma14:wrappingTextBoxFlag xmlns:ma14="http://schemas.microsoft.com/office/mac/drawingml/2011/main" xmlns="" val="1"/>
            </a:ext>
          </a:extLst>
        </p:spPr>
        <p:txBody>
          <a:bodyPr lIns="45718" tIns="45718" rIns="45718" bIns="45718">
            <a:spAutoFit/>
          </a:bodyPr>
          <a:lstStyle>
            <a:lvl1pPr algn="ctr">
              <a:defRPr sz="14200">
                <a:latin typeface="+mj-lt"/>
                <a:ea typeface="+mj-ea"/>
                <a:cs typeface="+mj-cs"/>
                <a:sym typeface="Times New Roman"/>
              </a:defRPr>
            </a:lvl1pPr>
          </a:lstStyle>
          <a:p>
            <a:r>
              <a:rPr lang="en-US" sz="14000" dirty="0"/>
              <a:t>Analyzing and Improving Boston Policing</a:t>
            </a:r>
            <a:endParaRPr sz="14000" dirty="0"/>
          </a:p>
        </p:txBody>
      </p:sp>
      <p:grpSp>
        <p:nvGrpSpPr>
          <p:cNvPr id="127" name="Group 127"/>
          <p:cNvGrpSpPr/>
          <p:nvPr/>
        </p:nvGrpSpPr>
        <p:grpSpPr>
          <a:xfrm>
            <a:off x="-151284" y="4492262"/>
            <a:ext cx="36811327" cy="1532263"/>
            <a:chOff x="1" y="-1"/>
            <a:chExt cx="36811326" cy="1532261"/>
          </a:xfrm>
        </p:grpSpPr>
        <p:sp>
          <p:nvSpPr>
            <p:cNvPr id="123" name="Shape 123"/>
            <p:cNvSpPr/>
            <p:nvPr/>
          </p:nvSpPr>
          <p:spPr>
            <a:xfrm>
              <a:off x="1" y="-1"/>
              <a:ext cx="36811326" cy="1532261"/>
            </a:xfrm>
            <a:prstGeom prst="rect">
              <a:avLst/>
            </a:prstGeom>
            <a:solidFill>
              <a:srgbClr val="BEDCF8">
                <a:alpha val="75000"/>
              </a:srgbClr>
            </a:solidFill>
            <a:ln w="12700" cap="flat">
              <a:solidFill>
                <a:srgbClr val="000000"/>
              </a:solidFill>
              <a:prstDash val="solid"/>
              <a:miter lim="800000"/>
            </a:ln>
            <a:effectLst/>
          </p:spPr>
          <p:txBody>
            <a:bodyPr wrap="square" lIns="45718" tIns="45718" rIns="45718" bIns="45718" numCol="1" anchor="t">
              <a:noAutofit/>
            </a:bodyPr>
            <a:lstStyle/>
            <a:p>
              <a:pPr>
                <a:defRPr>
                  <a:latin typeface="Arial"/>
                  <a:ea typeface="Arial"/>
                  <a:cs typeface="Arial"/>
                  <a:sym typeface="Arial"/>
                </a:defRPr>
              </a:pPr>
              <a:endParaRPr/>
            </a:p>
          </p:txBody>
        </p:sp>
        <p:sp>
          <p:nvSpPr>
            <p:cNvPr id="124" name="Shape 124"/>
            <p:cNvSpPr/>
            <p:nvPr/>
          </p:nvSpPr>
          <p:spPr>
            <a:xfrm>
              <a:off x="13245650" y="297152"/>
              <a:ext cx="10489953" cy="10238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lvl1pPr algn="ctr">
                <a:defRPr sz="6600" b="1">
                  <a:latin typeface="+mj-lt"/>
                  <a:ea typeface="+mj-ea"/>
                  <a:cs typeface="+mj-cs"/>
                  <a:sym typeface="Times New Roman"/>
                </a:defRPr>
              </a:lvl1pPr>
            </a:lstStyle>
            <a:p>
              <a:r>
                <a:rPr lang="en-US" dirty="0"/>
                <a:t>Stop and Frisk Disparity</a:t>
              </a:r>
              <a:endParaRPr dirty="0"/>
            </a:p>
          </p:txBody>
        </p:sp>
        <p:sp>
          <p:nvSpPr>
            <p:cNvPr id="125" name="Shape 125"/>
            <p:cNvSpPr/>
            <p:nvPr/>
          </p:nvSpPr>
          <p:spPr>
            <a:xfrm>
              <a:off x="2823585" y="254183"/>
              <a:ext cx="7182840" cy="10238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lvl1pPr algn="ctr">
                <a:defRPr sz="6600" b="1">
                  <a:latin typeface="+mj-lt"/>
                  <a:ea typeface="+mj-ea"/>
                  <a:cs typeface="+mj-cs"/>
                  <a:sym typeface="Times New Roman"/>
                </a:defRPr>
              </a:lvl1pPr>
            </a:lstStyle>
            <a:p>
              <a:r>
                <a:rPr lang="en-US" dirty="0"/>
                <a:t>Inspiration</a:t>
              </a:r>
              <a:endParaRPr dirty="0"/>
            </a:p>
          </p:txBody>
        </p:sp>
        <p:sp>
          <p:nvSpPr>
            <p:cNvPr id="126" name="Shape 126"/>
            <p:cNvSpPr/>
            <p:nvPr/>
          </p:nvSpPr>
          <p:spPr>
            <a:xfrm>
              <a:off x="25360135" y="257245"/>
              <a:ext cx="10184373" cy="10238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lvl1pPr algn="ctr">
                <a:defRPr sz="6600" b="1">
                  <a:latin typeface="+mj-lt"/>
                  <a:ea typeface="+mj-ea"/>
                  <a:cs typeface="+mj-cs"/>
                  <a:sym typeface="Times New Roman"/>
                </a:defRPr>
              </a:lvl1pPr>
            </a:lstStyle>
            <a:p>
              <a:r>
                <a:rPr lang="en-US" dirty="0"/>
                <a:t>The K-means Improvement</a:t>
              </a:r>
            </a:p>
          </p:txBody>
        </p:sp>
      </p:grpSp>
      <p:sp>
        <p:nvSpPr>
          <p:cNvPr id="128" name="Shape 128"/>
          <p:cNvSpPr/>
          <p:nvPr/>
        </p:nvSpPr>
        <p:spPr>
          <a:xfrm flipH="1" flipV="1">
            <a:off x="24377347" y="4494478"/>
            <a:ext cx="139864" cy="23075885"/>
          </a:xfrm>
          <a:prstGeom prst="line">
            <a:avLst/>
          </a:prstGeom>
          <a:ln w="25400">
            <a:solidFill>
              <a:srgbClr val="000000"/>
            </a:solidFill>
            <a:miter/>
          </a:ln>
        </p:spPr>
        <p:txBody>
          <a:bodyPr lIns="45718" tIns="45718" rIns="45718" bIns="45718"/>
          <a:lstStyle/>
          <a:p>
            <a:endParaRPr/>
          </a:p>
        </p:txBody>
      </p:sp>
      <p:sp>
        <p:nvSpPr>
          <p:cNvPr id="129" name="Shape 129"/>
          <p:cNvSpPr/>
          <p:nvPr/>
        </p:nvSpPr>
        <p:spPr>
          <a:xfrm>
            <a:off x="12504243" y="15612082"/>
            <a:ext cx="11758356" cy="228684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300">
                <a:latin typeface="+mj-lt"/>
                <a:ea typeface="+mj-ea"/>
                <a:cs typeface="+mj-cs"/>
                <a:sym typeface="Times New Roman"/>
              </a:defRPr>
            </a:lvl1pPr>
          </a:lstStyle>
          <a:p>
            <a:r>
              <a:rPr dirty="0"/>
              <a:t>   Comparing the percentage of crimes in Boston policing districts to the percentage of FIO incidents from 2012 to June 2015 was essential in determining whether or not the FIO incidents could be explained by the crime in the area or if other factors contributed. Despite having almost the same percentage of crimes, the South End had significantly fewer FIO incidents, and </a:t>
            </a:r>
            <a:r>
              <a:rPr lang="en-US" dirty="0"/>
              <a:t>is</a:t>
            </a:r>
            <a:r>
              <a:rPr dirty="0"/>
              <a:t> predominately white whereas Roxbury </a:t>
            </a:r>
            <a:r>
              <a:rPr lang="en-US" dirty="0"/>
              <a:t>is</a:t>
            </a:r>
            <a:r>
              <a:rPr dirty="0"/>
              <a:t> predominantly black.</a:t>
            </a:r>
          </a:p>
        </p:txBody>
      </p:sp>
      <p:grpSp>
        <p:nvGrpSpPr>
          <p:cNvPr id="132" name="Group 132"/>
          <p:cNvGrpSpPr/>
          <p:nvPr/>
        </p:nvGrpSpPr>
        <p:grpSpPr>
          <a:xfrm>
            <a:off x="12199261" y="18361558"/>
            <a:ext cx="12242796" cy="1527987"/>
            <a:chOff x="-12247994" y="6537399"/>
            <a:chExt cx="12242794" cy="1527986"/>
          </a:xfrm>
        </p:grpSpPr>
        <p:sp>
          <p:nvSpPr>
            <p:cNvPr id="130" name="Shape 130"/>
            <p:cNvSpPr/>
            <p:nvPr/>
          </p:nvSpPr>
          <p:spPr>
            <a:xfrm>
              <a:off x="-12247994" y="6537399"/>
              <a:ext cx="12242794" cy="1527986"/>
            </a:xfrm>
            <a:prstGeom prst="rect">
              <a:avLst/>
            </a:prstGeom>
            <a:solidFill>
              <a:srgbClr val="BEDCF8">
                <a:alpha val="75000"/>
              </a:srgbClr>
            </a:solidFill>
            <a:ln w="12700" cap="flat">
              <a:solidFill>
                <a:srgbClr val="000000"/>
              </a:solidFill>
              <a:prstDash val="solid"/>
              <a:miter lim="800000"/>
            </a:ln>
            <a:effectLst/>
          </p:spPr>
          <p:txBody>
            <a:bodyPr wrap="square" lIns="45718" tIns="45718" rIns="45718" bIns="45718" numCol="1" anchor="t">
              <a:noAutofit/>
            </a:bodyPr>
            <a:lstStyle/>
            <a:p>
              <a:pPr>
                <a:defRPr>
                  <a:latin typeface="Arial"/>
                  <a:ea typeface="Arial"/>
                  <a:cs typeface="Arial"/>
                  <a:sym typeface="Arial"/>
                </a:defRPr>
              </a:pPr>
              <a:endParaRPr/>
            </a:p>
          </p:txBody>
        </p:sp>
        <p:sp>
          <p:nvSpPr>
            <p:cNvPr id="131" name="Shape 131"/>
            <p:cNvSpPr/>
            <p:nvPr/>
          </p:nvSpPr>
          <p:spPr>
            <a:xfrm>
              <a:off x="-10673937" y="6790876"/>
              <a:ext cx="9220203" cy="10210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6600" b="1">
                  <a:latin typeface="+mj-lt"/>
                  <a:ea typeface="+mj-ea"/>
                  <a:cs typeface="+mj-cs"/>
                  <a:sym typeface="Times New Roman"/>
                </a:defRPr>
              </a:lvl1pPr>
            </a:lstStyle>
            <a:p>
              <a:r>
                <a:rPr dirty="0"/>
                <a:t>Regression Analysis</a:t>
              </a:r>
            </a:p>
          </p:txBody>
        </p:sp>
      </p:grpSp>
      <p:sp>
        <p:nvSpPr>
          <p:cNvPr id="133" name="Shape 133"/>
          <p:cNvSpPr/>
          <p:nvPr/>
        </p:nvSpPr>
        <p:spPr>
          <a:xfrm flipH="1" flipV="1">
            <a:off x="12039913" y="4494494"/>
            <a:ext cx="170562" cy="23292604"/>
          </a:xfrm>
          <a:prstGeom prst="line">
            <a:avLst/>
          </a:prstGeom>
          <a:ln w="25400">
            <a:solidFill>
              <a:srgbClr val="000000"/>
            </a:solidFill>
            <a:miter/>
          </a:ln>
        </p:spPr>
        <p:txBody>
          <a:bodyPr lIns="45718" tIns="45718" rIns="45718" bIns="45718"/>
          <a:lstStyle/>
          <a:p>
            <a:endParaRPr/>
          </a:p>
        </p:txBody>
      </p:sp>
      <p:sp>
        <p:nvSpPr>
          <p:cNvPr id="134" name="Shape 134"/>
          <p:cNvSpPr/>
          <p:nvPr/>
        </p:nvSpPr>
        <p:spPr>
          <a:xfrm>
            <a:off x="503647" y="10911093"/>
            <a:ext cx="11153732" cy="10808420"/>
          </a:xfrm>
          <a:prstGeom prst="roundRect">
            <a:avLst>
              <a:gd name="adj" fmla="val 13022"/>
            </a:avLst>
          </a:prstGeom>
          <a:solidFill>
            <a:srgbClr val="A8D2F8">
              <a:alpha val="75000"/>
            </a:srgbClr>
          </a:solidFill>
          <a:ln w="12700">
            <a:solidFill>
              <a:srgbClr val="000000">
                <a:alpha val="75000"/>
              </a:srgbClr>
            </a:solidFill>
            <a:miter/>
          </a:ln>
        </p:spPr>
        <p:txBody>
          <a:bodyPr lIns="45718" tIns="45718" rIns="45718" bIns="45718"/>
          <a:lstStyle/>
          <a:p>
            <a:pPr>
              <a:defRPr>
                <a:latin typeface="Arial"/>
                <a:ea typeface="Arial"/>
                <a:cs typeface="Arial"/>
                <a:sym typeface="Arial"/>
              </a:defRPr>
            </a:pPr>
            <a:endParaRPr/>
          </a:p>
        </p:txBody>
      </p:sp>
      <p:grpSp>
        <p:nvGrpSpPr>
          <p:cNvPr id="143" name="Group 143"/>
          <p:cNvGrpSpPr/>
          <p:nvPr/>
        </p:nvGrpSpPr>
        <p:grpSpPr>
          <a:xfrm>
            <a:off x="12378376" y="8593638"/>
            <a:ext cx="5727841" cy="6081873"/>
            <a:chOff x="0" y="0"/>
            <a:chExt cx="5727840" cy="6081871"/>
          </a:xfrm>
        </p:grpSpPr>
        <p:sp>
          <p:nvSpPr>
            <p:cNvPr id="140" name="Shape 140"/>
            <p:cNvSpPr/>
            <p:nvPr/>
          </p:nvSpPr>
          <p:spPr>
            <a:xfrm>
              <a:off x="-1" y="0"/>
              <a:ext cx="5727842" cy="6081872"/>
            </a:xfrm>
            <a:prstGeom prst="roundRect">
              <a:avLst>
                <a:gd name="adj" fmla="val 24572"/>
              </a:avLst>
            </a:prstGeom>
            <a:solidFill>
              <a:srgbClr val="A8D2F8">
                <a:alpha val="75000"/>
              </a:srgbClr>
            </a:solidFill>
            <a:ln w="12700" cap="flat">
              <a:solidFill>
                <a:srgbClr val="000000">
                  <a:alpha val="75000"/>
                </a:srgbClr>
              </a:solidFill>
              <a:prstDash val="solid"/>
              <a:miter lim="800000"/>
            </a:ln>
            <a:effectLst/>
          </p:spPr>
          <p:txBody>
            <a:bodyPr wrap="square" lIns="45718" tIns="45718" rIns="45718" bIns="45718" numCol="1" anchor="t">
              <a:noAutofit/>
            </a:bodyPr>
            <a:lstStyle/>
            <a:p>
              <a:pPr>
                <a:defRPr>
                  <a:latin typeface="Arial"/>
                  <a:ea typeface="Arial"/>
                  <a:cs typeface="Arial"/>
                  <a:sym typeface="Arial"/>
                </a:defRPr>
              </a:pPr>
              <a:endParaRPr/>
            </a:p>
          </p:txBody>
        </p:sp>
        <p:pic>
          <p:nvPicPr>
            <p:cNvPr id="141" name="image5.png"/>
            <p:cNvPicPr>
              <a:picLocks noChangeAspect="1"/>
            </p:cNvPicPr>
            <p:nvPr/>
          </p:nvPicPr>
          <p:blipFill>
            <a:blip r:embed="rId5">
              <a:extLst/>
            </a:blip>
            <a:stretch>
              <a:fillRect/>
            </a:stretch>
          </p:blipFill>
          <p:spPr>
            <a:xfrm>
              <a:off x="341098" y="778658"/>
              <a:ext cx="4978404" cy="5219704"/>
            </a:xfrm>
            <a:prstGeom prst="rect">
              <a:avLst/>
            </a:prstGeom>
            <a:ln w="12700" cap="flat">
              <a:noFill/>
              <a:miter lim="400000"/>
            </a:ln>
            <a:effectLst/>
          </p:spPr>
        </p:pic>
        <p:sp>
          <p:nvSpPr>
            <p:cNvPr id="142" name="Shape 142"/>
            <p:cNvSpPr/>
            <p:nvPr/>
          </p:nvSpPr>
          <p:spPr>
            <a:xfrm>
              <a:off x="2404433" y="208015"/>
              <a:ext cx="918971" cy="3484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b="1">
                  <a:latin typeface="+mj-lt"/>
                  <a:ea typeface="+mj-ea"/>
                  <a:cs typeface="+mj-cs"/>
                  <a:sym typeface="Times New Roman"/>
                </a:defRPr>
              </a:lvl1pPr>
            </a:lstStyle>
            <a:p>
              <a:r>
                <a:t>Figure 5</a:t>
              </a:r>
            </a:p>
          </p:txBody>
        </p:sp>
      </p:grpSp>
      <p:sp>
        <p:nvSpPr>
          <p:cNvPr id="147" name="Shape 147"/>
          <p:cNvSpPr/>
          <p:nvPr/>
        </p:nvSpPr>
        <p:spPr>
          <a:xfrm>
            <a:off x="-182012" y="24177726"/>
            <a:ext cx="12366639" cy="1014678"/>
          </a:xfrm>
          <a:prstGeom prst="rect">
            <a:avLst/>
          </a:prstGeom>
          <a:solidFill>
            <a:srgbClr val="BEDCF8">
              <a:alpha val="75000"/>
            </a:srgbClr>
          </a:solidFill>
          <a:ln w="12700">
            <a:solidFill>
              <a:srgbClr val="000000"/>
            </a:solidFill>
            <a:miter/>
          </a:ln>
        </p:spPr>
        <p:txBody>
          <a:bodyPr lIns="45718" tIns="45718" rIns="45718" bIns="45718"/>
          <a:lstStyle/>
          <a:p>
            <a:pPr>
              <a:defRPr>
                <a:latin typeface="Arial"/>
                <a:ea typeface="Arial"/>
                <a:cs typeface="Arial"/>
                <a:sym typeface="Arial"/>
              </a:defRPr>
            </a:pPr>
            <a:endParaRPr/>
          </a:p>
        </p:txBody>
      </p:sp>
      <p:sp>
        <p:nvSpPr>
          <p:cNvPr id="148" name="Shape 148"/>
          <p:cNvSpPr/>
          <p:nvPr/>
        </p:nvSpPr>
        <p:spPr>
          <a:xfrm>
            <a:off x="1470412" y="23998079"/>
            <a:ext cx="9220202" cy="10210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6600" b="1">
                <a:latin typeface="+mj-lt"/>
                <a:ea typeface="+mj-ea"/>
                <a:cs typeface="+mj-cs"/>
                <a:sym typeface="Times New Roman"/>
              </a:defRPr>
            </a:lvl1pPr>
          </a:lstStyle>
          <a:p>
            <a:r>
              <a:rPr dirty="0"/>
              <a:t>References</a:t>
            </a:r>
          </a:p>
        </p:txBody>
      </p:sp>
      <p:sp>
        <p:nvSpPr>
          <p:cNvPr id="149" name="Shape 149"/>
          <p:cNvSpPr/>
          <p:nvPr/>
        </p:nvSpPr>
        <p:spPr>
          <a:xfrm>
            <a:off x="252660" y="25192404"/>
            <a:ext cx="11619352" cy="111908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600">
                <a:latin typeface="+mj-lt"/>
                <a:ea typeface="+mj-ea"/>
                <a:cs typeface="+mj-cs"/>
                <a:sym typeface="Times New Roman"/>
              </a:defRPr>
            </a:pPr>
            <a:r>
              <a:rPr sz="1550" dirty="0"/>
              <a:t>"Population Estimates, July 1, 2016, (V2016)." UNITED STATES </a:t>
            </a:r>
            <a:r>
              <a:rPr sz="1550" dirty="0" err="1"/>
              <a:t>QuickFacts</a:t>
            </a:r>
            <a:r>
              <a:rPr sz="1550" dirty="0"/>
              <a:t> from the US Census Bureau. </a:t>
            </a:r>
            <a:r>
              <a:rPr sz="1550" dirty="0" err="1"/>
              <a:t>N.p</a:t>
            </a:r>
            <a:r>
              <a:rPr sz="1550" dirty="0"/>
              <a:t>., </a:t>
            </a:r>
            <a:r>
              <a:rPr sz="1550" dirty="0" err="1"/>
              <a:t>n.d.</a:t>
            </a:r>
            <a:r>
              <a:rPr sz="1550" dirty="0"/>
              <a:t> Web.</a:t>
            </a:r>
            <a:r>
              <a:rPr lang="en-US" sz="1550" dirty="0"/>
              <a:t> 0</a:t>
            </a:r>
            <a:r>
              <a:rPr sz="1550" dirty="0"/>
              <a:t>4 </a:t>
            </a:r>
            <a:r>
              <a:rPr lang="en-US" sz="1550" dirty="0"/>
              <a:t>December</a:t>
            </a:r>
            <a:r>
              <a:rPr sz="1550" dirty="0"/>
              <a:t> 2017.</a:t>
            </a:r>
          </a:p>
          <a:p>
            <a:pPr>
              <a:lnSpc>
                <a:spcPct val="100000"/>
              </a:lnSpc>
              <a:defRPr sz="1600">
                <a:latin typeface="+mj-lt"/>
                <a:ea typeface="+mj-ea"/>
                <a:cs typeface="+mj-cs"/>
                <a:sym typeface="Times New Roman"/>
              </a:defRPr>
            </a:pPr>
            <a:r>
              <a:rPr lang="en-US" sz="1550" dirty="0"/>
              <a:t>"</a:t>
            </a:r>
            <a:r>
              <a:rPr sz="1550" dirty="0"/>
              <a:t>Boston Police Department FIO | City of Boston | Open Data." </a:t>
            </a:r>
            <a:r>
              <a:rPr sz="1550" i="1" dirty="0"/>
              <a:t>City of Boston's LEGACY Open Data Portal</a:t>
            </a:r>
            <a:r>
              <a:rPr sz="1550" dirty="0"/>
              <a:t>. </a:t>
            </a:r>
            <a:r>
              <a:rPr sz="1550" dirty="0" err="1"/>
              <a:t>N.p</a:t>
            </a:r>
            <a:r>
              <a:rPr sz="1550" dirty="0"/>
              <a:t>., </a:t>
            </a:r>
            <a:r>
              <a:rPr sz="1550" dirty="0" err="1"/>
              <a:t>n.d.</a:t>
            </a:r>
            <a:r>
              <a:rPr sz="1550" dirty="0"/>
              <a:t> Web. 0</a:t>
            </a:r>
            <a:r>
              <a:rPr lang="en-US" sz="1550" dirty="0"/>
              <a:t>3</a:t>
            </a:r>
            <a:r>
              <a:rPr sz="1550" dirty="0"/>
              <a:t> </a:t>
            </a:r>
            <a:r>
              <a:rPr lang="en-US" sz="1550" dirty="0"/>
              <a:t>December</a:t>
            </a:r>
            <a:r>
              <a:rPr sz="1550" dirty="0"/>
              <a:t> 2017.</a:t>
            </a:r>
          </a:p>
          <a:p>
            <a:pPr>
              <a:lnSpc>
                <a:spcPct val="100000"/>
              </a:lnSpc>
              <a:defRPr sz="1600">
                <a:latin typeface="+mj-lt"/>
                <a:ea typeface="+mj-ea"/>
                <a:cs typeface="+mj-cs"/>
                <a:sym typeface="Times New Roman"/>
              </a:defRPr>
            </a:pPr>
            <a:r>
              <a:rPr lang="en-US" sz="1550" dirty="0">
                <a:sym typeface="Times New Roman"/>
              </a:rPr>
              <a:t>"Crime Incident Reports (August 2015 - To Date).”</a:t>
            </a:r>
            <a:r>
              <a:rPr lang="en-US" sz="1600" dirty="0">
                <a:sym typeface="Times New Roman"/>
              </a:rPr>
              <a:t> </a:t>
            </a:r>
            <a:r>
              <a:rPr lang="en-US" sz="1600" i="1" dirty="0">
                <a:sym typeface="Times New Roman"/>
              </a:rPr>
              <a:t>Analyze Boston</a:t>
            </a:r>
            <a:r>
              <a:rPr lang="en-US" sz="1600" dirty="0">
                <a:sym typeface="Times New Roman"/>
              </a:rPr>
              <a:t>, Boston Police Department, data.boston.gov/dataset/crime-incident-reports-august-2015-to-date-source-new-system.</a:t>
            </a:r>
            <a:r>
              <a:rPr sz="1550" u="sng" dirty="0">
                <a:solidFill>
                  <a:srgbClr val="0000FF"/>
                </a:solidFill>
                <a:uFill>
                  <a:solidFill>
                    <a:srgbClr val="0000FF"/>
                  </a:solidFill>
                </a:uFill>
                <a:hlinkClick r:id="rId6"/>
              </a:rPr>
              <a:t>http://www.cityofboston.gov/images_documents/Redistricting_tcm3-10195.pdf</a:t>
            </a:r>
            <a:endParaRPr sz="1550" dirty="0"/>
          </a:p>
        </p:txBody>
      </p:sp>
      <p:sp>
        <p:nvSpPr>
          <p:cNvPr id="150" name="Shape 150"/>
          <p:cNvSpPr/>
          <p:nvPr/>
        </p:nvSpPr>
        <p:spPr>
          <a:xfrm>
            <a:off x="24447258" y="19407238"/>
            <a:ext cx="12177476" cy="1527985"/>
          </a:xfrm>
          <a:prstGeom prst="rect">
            <a:avLst/>
          </a:prstGeom>
          <a:solidFill>
            <a:srgbClr val="BEDCF8">
              <a:alpha val="75000"/>
            </a:srgbClr>
          </a:solidFill>
          <a:ln w="12700">
            <a:solidFill>
              <a:srgbClr val="000000"/>
            </a:solidFill>
            <a:miter/>
          </a:ln>
        </p:spPr>
        <p:txBody>
          <a:bodyPr lIns="45718" tIns="45718" rIns="45718" bIns="45718"/>
          <a:lstStyle/>
          <a:p>
            <a:pPr>
              <a:defRPr>
                <a:latin typeface="Arial"/>
                <a:ea typeface="Arial"/>
                <a:cs typeface="Arial"/>
                <a:sym typeface="Arial"/>
              </a:defRPr>
            </a:pPr>
            <a:endParaRPr/>
          </a:p>
        </p:txBody>
      </p:sp>
      <p:sp>
        <p:nvSpPr>
          <p:cNvPr id="151" name="Shape 151"/>
          <p:cNvSpPr/>
          <p:nvPr/>
        </p:nvSpPr>
        <p:spPr>
          <a:xfrm>
            <a:off x="25824261" y="19660714"/>
            <a:ext cx="9220201" cy="10210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6600" b="1">
                <a:latin typeface="+mj-lt"/>
                <a:ea typeface="+mj-ea"/>
                <a:cs typeface="+mj-cs"/>
                <a:sym typeface="Times New Roman"/>
              </a:defRPr>
            </a:lvl1pPr>
          </a:lstStyle>
          <a:p>
            <a:r>
              <a:rPr dirty="0"/>
              <a:t>Conclusions</a:t>
            </a:r>
          </a:p>
        </p:txBody>
      </p:sp>
      <p:sp>
        <p:nvSpPr>
          <p:cNvPr id="152" name="Shape 152"/>
          <p:cNvSpPr/>
          <p:nvPr/>
        </p:nvSpPr>
        <p:spPr>
          <a:xfrm>
            <a:off x="24943444" y="15325630"/>
            <a:ext cx="11649310" cy="360354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300">
                <a:latin typeface="+mj-lt"/>
                <a:ea typeface="+mj-ea"/>
                <a:cs typeface="+mj-cs"/>
                <a:sym typeface="Times New Roman"/>
              </a:defRPr>
            </a:pPr>
            <a:r>
              <a:rPr dirty="0"/>
              <a:t>     </a:t>
            </a:r>
            <a:r>
              <a:rPr lang="en-US" dirty="0"/>
              <a:t>Clearly, the BPD is targeting individuals for stop and frisk with some bias. My priority now became improving the effectiveness of the BPD to react to crime in an efficient, unbiased way.</a:t>
            </a:r>
          </a:p>
          <a:p>
            <a:pPr>
              <a:defRPr sz="2300">
                <a:latin typeface="+mj-lt"/>
                <a:ea typeface="+mj-ea"/>
                <a:cs typeface="+mj-cs"/>
                <a:sym typeface="Times New Roman"/>
              </a:defRPr>
            </a:pPr>
            <a:r>
              <a:rPr lang="en-US" dirty="0"/>
              <a:t>	Running k-means++ on the Crime Incident dataset for several values of </a:t>
            </a:r>
            <a:r>
              <a:rPr lang="en-US" i="1" dirty="0"/>
              <a:t>k</a:t>
            </a:r>
            <a:r>
              <a:rPr lang="en-US" dirty="0"/>
              <a:t> allows for a tunable attribute that specifies exactly where the BPD should be utilizing it’s resources. This could offer a strictly statistical way for the BPD to improve it’s policing in an unbiased way. Let </a:t>
            </a:r>
            <a:r>
              <a:rPr lang="en-US" i="1" dirty="0"/>
              <a:t>k</a:t>
            </a:r>
            <a:r>
              <a:rPr lang="en-US" dirty="0"/>
              <a:t> be the number of areas where the BPD can expend resources, and this map will show you exactly where those resources should be deployed. Shown above in </a:t>
            </a:r>
            <a:r>
              <a:rPr lang="en-US" b="1" dirty="0"/>
              <a:t>Figures</a:t>
            </a:r>
            <a:r>
              <a:rPr lang="en-US" dirty="0"/>
              <a:t> </a:t>
            </a:r>
            <a:r>
              <a:rPr lang="en-US" b="1" dirty="0"/>
              <a:t>10-14</a:t>
            </a:r>
            <a:r>
              <a:rPr lang="en-US" dirty="0"/>
              <a:t> are the results of k-means++ clustering for each of </a:t>
            </a:r>
            <a:r>
              <a:rPr lang="en-US" i="1" dirty="0"/>
              <a:t>k</a:t>
            </a:r>
            <a:r>
              <a:rPr lang="en-US" dirty="0"/>
              <a:t> = 1, 5, and 20. </a:t>
            </a:r>
            <a:endParaRPr dirty="0"/>
          </a:p>
        </p:txBody>
      </p:sp>
      <p:sp>
        <p:nvSpPr>
          <p:cNvPr id="155" name="Shape 155"/>
          <p:cNvSpPr/>
          <p:nvPr/>
        </p:nvSpPr>
        <p:spPr>
          <a:xfrm>
            <a:off x="21920035" y="8091422"/>
            <a:ext cx="918971" cy="348426"/>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t>Figure 6</a:t>
            </a:r>
          </a:p>
        </p:txBody>
      </p:sp>
      <p:sp>
        <p:nvSpPr>
          <p:cNvPr id="156" name="Shape 156"/>
          <p:cNvSpPr/>
          <p:nvPr/>
        </p:nvSpPr>
        <p:spPr>
          <a:xfrm>
            <a:off x="21920035" y="11340178"/>
            <a:ext cx="918971" cy="348426"/>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t>Figure 7</a:t>
            </a:r>
          </a:p>
        </p:txBody>
      </p:sp>
      <p:pic>
        <p:nvPicPr>
          <p:cNvPr id="157" name="image8.tif"/>
          <p:cNvPicPr>
            <a:picLocks noChangeAspect="1"/>
          </p:cNvPicPr>
          <p:nvPr/>
        </p:nvPicPr>
        <p:blipFill>
          <a:blip r:embed="rId7">
            <a:extLst/>
          </a:blip>
          <a:stretch>
            <a:fillRect/>
          </a:stretch>
        </p:blipFill>
        <p:spPr>
          <a:xfrm>
            <a:off x="17969273" y="8348841"/>
            <a:ext cx="5950666" cy="3292987"/>
          </a:xfrm>
          <a:prstGeom prst="rect">
            <a:avLst/>
          </a:prstGeom>
          <a:ln w="12700">
            <a:miter lim="400000"/>
          </a:ln>
        </p:spPr>
      </p:pic>
      <p:pic>
        <p:nvPicPr>
          <p:cNvPr id="158" name="image9.tif"/>
          <p:cNvPicPr>
            <a:picLocks noChangeAspect="1"/>
          </p:cNvPicPr>
          <p:nvPr/>
        </p:nvPicPr>
        <p:blipFill>
          <a:blip r:embed="rId8">
            <a:extLst/>
          </a:blip>
          <a:stretch>
            <a:fillRect/>
          </a:stretch>
        </p:blipFill>
        <p:spPr>
          <a:xfrm>
            <a:off x="17824666" y="11544464"/>
            <a:ext cx="6239884" cy="3131047"/>
          </a:xfrm>
          <a:prstGeom prst="rect">
            <a:avLst/>
          </a:prstGeom>
          <a:ln w="12700">
            <a:miter lim="400000"/>
          </a:ln>
        </p:spPr>
      </p:pic>
      <p:grpSp>
        <p:nvGrpSpPr>
          <p:cNvPr id="3" name="Group 2"/>
          <p:cNvGrpSpPr/>
          <p:nvPr/>
        </p:nvGrpSpPr>
        <p:grpSpPr>
          <a:xfrm>
            <a:off x="990385" y="11024611"/>
            <a:ext cx="8201656" cy="10110296"/>
            <a:chOff x="667994" y="10631364"/>
            <a:chExt cx="8201656" cy="10110296"/>
          </a:xfrm>
        </p:grpSpPr>
        <p:sp>
          <p:nvSpPr>
            <p:cNvPr id="135" name="Shape 135"/>
            <p:cNvSpPr/>
            <p:nvPr/>
          </p:nvSpPr>
          <p:spPr>
            <a:xfrm>
              <a:off x="7880420" y="14834366"/>
              <a:ext cx="918971" cy="348426"/>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rPr dirty="0"/>
                <a:t>Figure 4</a:t>
              </a:r>
            </a:p>
          </p:txBody>
        </p:sp>
        <p:sp>
          <p:nvSpPr>
            <p:cNvPr id="137" name="Shape 137"/>
            <p:cNvSpPr/>
            <p:nvPr/>
          </p:nvSpPr>
          <p:spPr>
            <a:xfrm>
              <a:off x="2915645" y="10634309"/>
              <a:ext cx="918971" cy="348426"/>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rPr dirty="0"/>
                <a:t>Figure 1</a:t>
              </a:r>
            </a:p>
          </p:txBody>
        </p:sp>
        <p:sp>
          <p:nvSpPr>
            <p:cNvPr id="138" name="Shape 138"/>
            <p:cNvSpPr/>
            <p:nvPr/>
          </p:nvSpPr>
          <p:spPr>
            <a:xfrm>
              <a:off x="7950172" y="10631364"/>
              <a:ext cx="919478" cy="40408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rPr dirty="0"/>
                <a:t>Figure </a:t>
              </a:r>
              <a:r>
                <a:rPr lang="en-US" dirty="0"/>
                <a:t>3</a:t>
              </a:r>
              <a:endParaRPr dirty="0"/>
            </a:p>
          </p:txBody>
        </p:sp>
        <p:sp>
          <p:nvSpPr>
            <p:cNvPr id="139" name="Shape 139"/>
            <p:cNvSpPr/>
            <p:nvPr/>
          </p:nvSpPr>
          <p:spPr>
            <a:xfrm flipH="1" flipV="1">
              <a:off x="744410" y="14018079"/>
              <a:ext cx="742378" cy="18067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b="1">
                  <a:latin typeface="+mj-lt"/>
                  <a:ea typeface="+mj-ea"/>
                  <a:cs typeface="+mj-cs"/>
                  <a:sym typeface="Times New Roman"/>
                </a:defRPr>
              </a:lvl1pPr>
            </a:lstStyle>
            <a:p>
              <a:endParaRPr lang="en-US" dirty="0"/>
            </a:p>
          </p:txBody>
        </p:sp>
        <p:pic>
          <p:nvPicPr>
            <p:cNvPr id="153" name="image6.tif"/>
            <p:cNvPicPr>
              <a:picLocks noChangeAspect="1"/>
            </p:cNvPicPr>
            <p:nvPr/>
          </p:nvPicPr>
          <p:blipFill>
            <a:blip r:embed="rId9">
              <a:extLst/>
            </a:blip>
            <a:stretch>
              <a:fillRect/>
            </a:stretch>
          </p:blipFill>
          <p:spPr>
            <a:xfrm>
              <a:off x="667994" y="15194962"/>
              <a:ext cx="5008307" cy="5546698"/>
            </a:xfrm>
            <a:prstGeom prst="rect">
              <a:avLst/>
            </a:prstGeom>
            <a:ln w="12700">
              <a:miter lim="400000"/>
            </a:ln>
          </p:spPr>
        </p:pic>
        <p:pic>
          <p:nvPicPr>
            <p:cNvPr id="154" name="image7.tif"/>
            <p:cNvPicPr>
              <a:picLocks noChangeAspect="1"/>
            </p:cNvPicPr>
            <p:nvPr/>
          </p:nvPicPr>
          <p:blipFill>
            <a:blip r:embed="rId10">
              <a:extLst/>
            </a:blip>
            <a:stretch>
              <a:fillRect/>
            </a:stretch>
          </p:blipFill>
          <p:spPr>
            <a:xfrm>
              <a:off x="1246613" y="11065739"/>
              <a:ext cx="4432303" cy="3302002"/>
            </a:xfrm>
            <a:prstGeom prst="rect">
              <a:avLst/>
            </a:prstGeom>
            <a:ln w="12700">
              <a:miter lim="400000"/>
            </a:ln>
          </p:spPr>
        </p:pic>
      </p:grpSp>
      <p:sp>
        <p:nvSpPr>
          <p:cNvPr id="163" name="Shape 163"/>
          <p:cNvSpPr/>
          <p:nvPr/>
        </p:nvSpPr>
        <p:spPr>
          <a:xfrm>
            <a:off x="12480905" y="24508594"/>
            <a:ext cx="11459765" cy="267765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nSpc>
                <a:spcPct val="100000"/>
              </a:lnSpc>
              <a:defRPr sz="2000" b="1">
                <a:latin typeface="+mj-lt"/>
                <a:ea typeface="+mj-ea"/>
                <a:cs typeface="+mj-cs"/>
                <a:sym typeface="Times New Roman"/>
              </a:defRPr>
            </a:pPr>
            <a:r>
              <a:rPr sz="2100" dirty="0"/>
              <a:t>Hypothesis: </a:t>
            </a:r>
            <a:r>
              <a:rPr sz="2100" b="0" dirty="0"/>
              <a:t>Using linear regression</a:t>
            </a:r>
            <a:r>
              <a:rPr sz="2100" dirty="0"/>
              <a:t>, </a:t>
            </a:r>
            <a:r>
              <a:rPr lang="en-US" sz="2100" b="0" dirty="0"/>
              <a:t>I investigated a</a:t>
            </a:r>
            <a:r>
              <a:rPr sz="2100" b="0" dirty="0"/>
              <a:t> </a:t>
            </a:r>
            <a:r>
              <a:rPr lang="en-US" sz="2100" b="0" dirty="0"/>
              <a:t>potential </a:t>
            </a:r>
            <a:r>
              <a:rPr sz="2100" b="0" dirty="0"/>
              <a:t>correlation between the </a:t>
            </a:r>
            <a:r>
              <a:rPr sz="2100" dirty="0"/>
              <a:t>racial composition of a neighborhood </a:t>
            </a:r>
            <a:r>
              <a:rPr sz="2100" b="0" dirty="0"/>
              <a:t>and the </a:t>
            </a:r>
            <a:r>
              <a:rPr sz="2100" dirty="0"/>
              <a:t>number of reported </a:t>
            </a:r>
            <a:r>
              <a:rPr lang="en-US" sz="2100" dirty="0"/>
              <a:t>Crimes/</a:t>
            </a:r>
            <a:r>
              <a:rPr sz="2100" dirty="0"/>
              <a:t>FIOs in that neighborhood.</a:t>
            </a:r>
          </a:p>
          <a:p>
            <a:pPr>
              <a:lnSpc>
                <a:spcPct val="100000"/>
              </a:lnSpc>
              <a:defRPr sz="2000">
                <a:latin typeface="+mj-lt"/>
                <a:ea typeface="+mj-ea"/>
                <a:cs typeface="+mj-cs"/>
                <a:sym typeface="Times New Roman"/>
              </a:defRPr>
            </a:pPr>
            <a:endParaRPr sz="2100" dirty="0"/>
          </a:p>
          <a:p>
            <a:pPr>
              <a:lnSpc>
                <a:spcPct val="100000"/>
              </a:lnSpc>
              <a:defRPr sz="2000" b="1">
                <a:latin typeface="+mj-lt"/>
                <a:ea typeface="+mj-ea"/>
                <a:cs typeface="+mj-cs"/>
                <a:sym typeface="Times New Roman"/>
              </a:defRPr>
            </a:pPr>
            <a:r>
              <a:rPr sz="2100" dirty="0"/>
              <a:t>Results:</a:t>
            </a:r>
            <a:r>
              <a:rPr sz="2100" b="0" dirty="0"/>
              <a:t> </a:t>
            </a:r>
            <a:r>
              <a:rPr lang="en-US" sz="2100" dirty="0"/>
              <a:t>Figure 8 </a:t>
            </a:r>
            <a:r>
              <a:rPr lang="en-US" sz="2100" b="0" dirty="0"/>
              <a:t>shows a definitive correlation between the number of white individuals in a district and the amount of crime in that district. While there is a similar correlation for black individuals, the confidence interval is centered around 0 for that estimate, suggesting a weak correlation. </a:t>
            </a:r>
            <a:r>
              <a:rPr lang="en-US" sz="2100" dirty="0"/>
              <a:t>Figure 9 </a:t>
            </a:r>
            <a:r>
              <a:rPr lang="en-US" sz="2100" b="0" dirty="0"/>
              <a:t>shows a distinct correlation between the number of black people in a district and the number of FIOs in that district, with a negative correlation for white individuals.</a:t>
            </a:r>
            <a:endParaRPr sz="2100" b="0" dirty="0"/>
          </a:p>
        </p:txBody>
      </p:sp>
      <p:sp>
        <p:nvSpPr>
          <p:cNvPr id="166" name="Shape 166"/>
          <p:cNvSpPr/>
          <p:nvPr/>
        </p:nvSpPr>
        <p:spPr>
          <a:xfrm>
            <a:off x="33099355" y="6643063"/>
            <a:ext cx="3288094" cy="43864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a:latin typeface="+mj-lt"/>
                <a:ea typeface="+mj-ea"/>
                <a:cs typeface="+mj-cs"/>
                <a:sym typeface="Times New Roman"/>
              </a:defRPr>
            </a:pPr>
            <a:endParaRPr dirty="0"/>
          </a:p>
        </p:txBody>
      </p:sp>
      <p:sp>
        <p:nvSpPr>
          <p:cNvPr id="167" name="Shape 167"/>
          <p:cNvSpPr/>
          <p:nvPr/>
        </p:nvSpPr>
        <p:spPr>
          <a:xfrm>
            <a:off x="24629202" y="21055775"/>
            <a:ext cx="11813588" cy="404244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30605" indent="-230605">
              <a:buSzPct val="100000"/>
              <a:buChar char="•"/>
              <a:defRPr sz="2300">
                <a:latin typeface="+mj-lt"/>
                <a:ea typeface="+mj-ea"/>
                <a:cs typeface="+mj-cs"/>
                <a:sym typeface="Times New Roman"/>
              </a:defRPr>
            </a:pPr>
            <a:r>
              <a:rPr dirty="0"/>
              <a:t>The racial disparity is most profound in districts such as Roxbury and Mattapan</a:t>
            </a:r>
            <a:r>
              <a:rPr lang="en-US" dirty="0"/>
              <a:t>. While crime is generally higher in those districts, the FIOs in those districts are disproportionate to the amount of crime.</a:t>
            </a:r>
          </a:p>
          <a:p>
            <a:pPr marL="230605" indent="-230605">
              <a:buSzPct val="100000"/>
              <a:buChar char="•"/>
              <a:defRPr sz="2300">
                <a:latin typeface="+mj-lt"/>
                <a:ea typeface="+mj-ea"/>
                <a:cs typeface="+mj-cs"/>
                <a:sym typeface="Times New Roman"/>
              </a:defRPr>
            </a:pPr>
            <a:r>
              <a:rPr dirty="0"/>
              <a:t>The regression results indicated that the “whiter” the neighborhood, the less likely for there to be FIOs in that neighborhood</a:t>
            </a:r>
            <a:r>
              <a:rPr lang="en-US" dirty="0"/>
              <a:t>, even though there is exists a positive correlation the number of white individuals in an area, and the amount of crime in that area.</a:t>
            </a:r>
            <a:endParaRPr dirty="0"/>
          </a:p>
          <a:p>
            <a:pPr marL="230605" indent="-230605">
              <a:buSzPct val="100000"/>
              <a:buChar char="•"/>
              <a:defRPr sz="2300">
                <a:latin typeface="+mj-lt"/>
                <a:ea typeface="+mj-ea"/>
                <a:cs typeface="+mj-cs"/>
                <a:sym typeface="Times New Roman"/>
              </a:defRPr>
            </a:pPr>
            <a:r>
              <a:rPr lang="en-US" dirty="0"/>
              <a:t>The BPD could improve their system by deploying officers to the locations specified by the statistical analysis generated by k-means++. In this way, policing would go where the crime goes- not necessary where minorities are.</a:t>
            </a:r>
            <a:endParaRPr dirty="0"/>
          </a:p>
        </p:txBody>
      </p:sp>
      <p:sp>
        <p:nvSpPr>
          <p:cNvPr id="168" name="Shape 168"/>
          <p:cNvSpPr/>
          <p:nvPr/>
        </p:nvSpPr>
        <p:spPr>
          <a:xfrm>
            <a:off x="14966060" y="3696196"/>
            <a:ext cx="3660613" cy="89376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200">
                <a:latin typeface="+mj-lt"/>
                <a:ea typeface="+mj-ea"/>
                <a:cs typeface="+mj-cs"/>
                <a:sym typeface="Times New Roman"/>
              </a:defRPr>
            </a:lvl1pPr>
          </a:lstStyle>
          <a:p>
            <a:r>
              <a:rPr lang="en-US" dirty="0"/>
              <a:t>		</a:t>
            </a:r>
            <a:r>
              <a:rPr dirty="0"/>
              <a:t>Eli Saracino</a:t>
            </a:r>
          </a:p>
        </p:txBody>
      </p:sp>
      <p:pic>
        <p:nvPicPr>
          <p:cNvPr id="4" name="Picture 3">
            <a:extLst>
              <a:ext uri="{FF2B5EF4-FFF2-40B4-BE49-F238E27FC236}">
                <a16:creationId xmlns:a16="http://schemas.microsoft.com/office/drawing/2014/main" id="{02B5C5B5-3EB7-4846-9045-ECC3349BFE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22283" y="11923167"/>
            <a:ext cx="3345027" cy="3150638"/>
          </a:xfrm>
          <a:prstGeom prst="rect">
            <a:avLst/>
          </a:prstGeom>
        </p:spPr>
      </p:pic>
      <p:sp>
        <p:nvSpPr>
          <p:cNvPr id="5" name="TextBox 4">
            <a:extLst>
              <a:ext uri="{FF2B5EF4-FFF2-40B4-BE49-F238E27FC236}">
                <a16:creationId xmlns:a16="http://schemas.microsoft.com/office/drawing/2014/main" id="{E04F349A-B317-4E82-9F26-A754A630AA1F}"/>
              </a:ext>
            </a:extLst>
          </p:cNvPr>
          <p:cNvSpPr txBox="1"/>
          <p:nvPr/>
        </p:nvSpPr>
        <p:spPr>
          <a:xfrm>
            <a:off x="3128382" y="15140218"/>
            <a:ext cx="1313545" cy="43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24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Times New Roman (Headings)"/>
                <a:sym typeface="Helvetica"/>
              </a:rPr>
              <a:t>Figure 2</a:t>
            </a:r>
          </a:p>
        </p:txBody>
      </p:sp>
      <p:sp>
        <p:nvSpPr>
          <p:cNvPr id="6" name="TextBox 5">
            <a:extLst>
              <a:ext uri="{FF2B5EF4-FFF2-40B4-BE49-F238E27FC236}">
                <a16:creationId xmlns:a16="http://schemas.microsoft.com/office/drawing/2014/main" id="{8A126A29-8D2A-4F06-8444-58990D5B291C}"/>
              </a:ext>
            </a:extLst>
          </p:cNvPr>
          <p:cNvSpPr txBox="1"/>
          <p:nvPr/>
        </p:nvSpPr>
        <p:spPr>
          <a:xfrm>
            <a:off x="7490098" y="11400698"/>
            <a:ext cx="2781300" cy="43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24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j-lt"/>
                <a:ea typeface="+mn-ea"/>
                <a:cs typeface="+mn-cs"/>
                <a:sym typeface="Helvetica"/>
              </a:rPr>
              <a:t>Crime Density: View 1</a:t>
            </a:r>
          </a:p>
        </p:txBody>
      </p:sp>
      <p:pic>
        <p:nvPicPr>
          <p:cNvPr id="8" name="Picture 7">
            <a:extLst>
              <a:ext uri="{FF2B5EF4-FFF2-40B4-BE49-F238E27FC236}">
                <a16:creationId xmlns:a16="http://schemas.microsoft.com/office/drawing/2014/main" id="{35F6CBE9-641D-495E-B2DA-BC277103F33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88956" y="15830231"/>
            <a:ext cx="4364516" cy="3385649"/>
          </a:xfrm>
          <a:prstGeom prst="rect">
            <a:avLst/>
          </a:prstGeom>
        </p:spPr>
      </p:pic>
      <p:grpSp>
        <p:nvGrpSpPr>
          <p:cNvPr id="2" name="Group 1">
            <a:extLst>
              <a:ext uri="{FF2B5EF4-FFF2-40B4-BE49-F238E27FC236}">
                <a16:creationId xmlns:a16="http://schemas.microsoft.com/office/drawing/2014/main" id="{52A759F2-6777-4688-A99A-28CDAF9EA728}"/>
              </a:ext>
            </a:extLst>
          </p:cNvPr>
          <p:cNvGrpSpPr/>
          <p:nvPr/>
        </p:nvGrpSpPr>
        <p:grpSpPr>
          <a:xfrm>
            <a:off x="25032385" y="6754544"/>
            <a:ext cx="11054426" cy="8317607"/>
            <a:chOff x="12426549" y="18438441"/>
            <a:chExt cx="11802404" cy="10557412"/>
          </a:xfrm>
        </p:grpSpPr>
        <p:sp>
          <p:nvSpPr>
            <p:cNvPr id="144" name="Shape 144"/>
            <p:cNvSpPr/>
            <p:nvPr/>
          </p:nvSpPr>
          <p:spPr>
            <a:xfrm>
              <a:off x="12426549" y="18438441"/>
              <a:ext cx="11802404" cy="10557412"/>
            </a:xfrm>
            <a:prstGeom prst="roundRect">
              <a:avLst>
                <a:gd name="adj" fmla="val 21723"/>
              </a:avLst>
            </a:prstGeom>
            <a:solidFill>
              <a:srgbClr val="A8D2F8">
                <a:alpha val="75000"/>
              </a:srgbClr>
            </a:solidFill>
            <a:ln w="12700">
              <a:solidFill>
                <a:srgbClr val="000000">
                  <a:alpha val="75000"/>
                </a:srgbClr>
              </a:solidFill>
              <a:miter/>
            </a:ln>
          </p:spPr>
          <p:txBody>
            <a:bodyPr lIns="45718" tIns="45718" rIns="45718" bIns="45718"/>
            <a:lstStyle/>
            <a:p>
              <a:pPr>
                <a:defRPr>
                  <a:latin typeface="Arial"/>
                  <a:ea typeface="Arial"/>
                  <a:cs typeface="Arial"/>
                  <a:sym typeface="Arial"/>
                </a:defRPr>
              </a:pPr>
              <a:endParaRPr dirty="0"/>
            </a:p>
          </p:txBody>
        </p:sp>
        <p:sp>
          <p:nvSpPr>
            <p:cNvPr id="145" name="Shape 145"/>
            <p:cNvSpPr/>
            <p:nvPr/>
          </p:nvSpPr>
          <p:spPr>
            <a:xfrm>
              <a:off x="13935762" y="19058812"/>
              <a:ext cx="1104919" cy="512894"/>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rPr dirty="0"/>
                <a:t>Figure </a:t>
              </a:r>
              <a:r>
                <a:rPr lang="en-US" dirty="0"/>
                <a:t>10</a:t>
              </a:r>
              <a:endParaRPr dirty="0"/>
            </a:p>
          </p:txBody>
        </p:sp>
        <p:sp>
          <p:nvSpPr>
            <p:cNvPr id="146" name="Shape 146"/>
            <p:cNvSpPr/>
            <p:nvPr/>
          </p:nvSpPr>
          <p:spPr>
            <a:xfrm>
              <a:off x="17469022" y="19043113"/>
              <a:ext cx="1104919" cy="512894"/>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mj-lt"/>
                  <a:ea typeface="+mj-ea"/>
                  <a:cs typeface="+mj-cs"/>
                  <a:sym typeface="Times New Roman"/>
                </a:defRPr>
              </a:lvl1pPr>
            </a:lstStyle>
            <a:p>
              <a:r>
                <a:rPr dirty="0"/>
                <a:t>Figure </a:t>
              </a:r>
              <a:r>
                <a:rPr lang="en-US" dirty="0"/>
                <a:t>11</a:t>
              </a:r>
              <a:endParaRPr dirty="0"/>
            </a:p>
          </p:txBody>
        </p:sp>
        <p:pic>
          <p:nvPicPr>
            <p:cNvPr id="7" name="Picture 6">
              <a:extLst>
                <a:ext uri="{FF2B5EF4-FFF2-40B4-BE49-F238E27FC236}">
                  <a16:creationId xmlns:a16="http://schemas.microsoft.com/office/drawing/2014/main" id="{A97E2F94-44E9-4595-BFA7-A190B397D28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934057" y="19646243"/>
              <a:ext cx="2983622" cy="3568859"/>
            </a:xfrm>
            <a:prstGeom prst="rect">
              <a:avLst/>
            </a:prstGeom>
          </p:spPr>
        </p:pic>
        <p:pic>
          <p:nvPicPr>
            <p:cNvPr id="10" name="Picture 9">
              <a:extLst>
                <a:ext uri="{FF2B5EF4-FFF2-40B4-BE49-F238E27FC236}">
                  <a16:creationId xmlns:a16="http://schemas.microsoft.com/office/drawing/2014/main" id="{58C2F255-422A-47FC-B491-0C8FE138B29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673753" y="19623683"/>
              <a:ext cx="2983622" cy="3591420"/>
            </a:xfrm>
            <a:prstGeom prst="rect">
              <a:avLst/>
            </a:prstGeom>
          </p:spPr>
        </p:pic>
        <p:pic>
          <p:nvPicPr>
            <p:cNvPr id="12" name="Picture 11">
              <a:extLst>
                <a:ext uri="{FF2B5EF4-FFF2-40B4-BE49-F238E27FC236}">
                  <a16:creationId xmlns:a16="http://schemas.microsoft.com/office/drawing/2014/main" id="{357302A9-B4AD-4B12-AC08-BED7EF82A0C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707840" y="24065004"/>
              <a:ext cx="2983623" cy="3568859"/>
            </a:xfrm>
            <a:prstGeom prst="rect">
              <a:avLst/>
            </a:prstGeom>
          </p:spPr>
        </p:pic>
        <p:sp>
          <p:nvSpPr>
            <p:cNvPr id="13" name="TextBox 12">
              <a:extLst>
                <a:ext uri="{FF2B5EF4-FFF2-40B4-BE49-F238E27FC236}">
                  <a16:creationId xmlns:a16="http://schemas.microsoft.com/office/drawing/2014/main" id="{0B24CFF5-001B-4ABB-853C-E03176F64C8B}"/>
                </a:ext>
              </a:extLst>
            </p:cNvPr>
            <p:cNvSpPr txBox="1"/>
            <p:nvPr/>
          </p:nvSpPr>
          <p:spPr>
            <a:xfrm>
              <a:off x="21002281" y="19058812"/>
              <a:ext cx="1378365" cy="5531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24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j-lt"/>
                  <a:ea typeface="+mn-ea"/>
                  <a:cs typeface="+mn-cs"/>
                  <a:sym typeface="Helvetica"/>
                </a:rPr>
                <a:t>Figure 12</a:t>
              </a:r>
            </a:p>
          </p:txBody>
        </p:sp>
      </p:grpSp>
      <p:pic>
        <p:nvPicPr>
          <p:cNvPr id="11" name="Picture 10">
            <a:extLst>
              <a:ext uri="{FF2B5EF4-FFF2-40B4-BE49-F238E27FC236}">
                <a16:creationId xmlns:a16="http://schemas.microsoft.com/office/drawing/2014/main" id="{9E038214-CC0C-4DDA-BC0B-C819ACBE0ED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521398" y="20476883"/>
            <a:ext cx="5545244" cy="3915679"/>
          </a:xfrm>
          <a:prstGeom prst="rect">
            <a:avLst/>
          </a:prstGeom>
        </p:spPr>
      </p:pic>
      <p:pic>
        <p:nvPicPr>
          <p:cNvPr id="15" name="Picture 14">
            <a:extLst>
              <a:ext uri="{FF2B5EF4-FFF2-40B4-BE49-F238E27FC236}">
                <a16:creationId xmlns:a16="http://schemas.microsoft.com/office/drawing/2014/main" id="{500C3825-42CE-47B6-B60C-F64CB0F95A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397811" y="20476883"/>
            <a:ext cx="5648366" cy="3914804"/>
          </a:xfrm>
          <a:prstGeom prst="rect">
            <a:avLst/>
          </a:prstGeom>
        </p:spPr>
      </p:pic>
      <p:sp>
        <p:nvSpPr>
          <p:cNvPr id="16" name="TextBox 15">
            <a:extLst>
              <a:ext uri="{FF2B5EF4-FFF2-40B4-BE49-F238E27FC236}">
                <a16:creationId xmlns:a16="http://schemas.microsoft.com/office/drawing/2014/main" id="{03FFCBD2-F3F2-4424-A074-E5E91348EF64}"/>
              </a:ext>
            </a:extLst>
          </p:cNvPr>
          <p:cNvSpPr txBox="1"/>
          <p:nvPr/>
        </p:nvSpPr>
        <p:spPr>
          <a:xfrm>
            <a:off x="12887672" y="19925111"/>
            <a:ext cx="4404403" cy="43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24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j-lt"/>
                <a:ea typeface="+mn-ea"/>
                <a:cs typeface="+mn-cs"/>
                <a:sym typeface="Helvetica"/>
              </a:rPr>
              <a:t>Figure 8</a:t>
            </a:r>
          </a:p>
        </p:txBody>
      </p:sp>
      <p:sp>
        <p:nvSpPr>
          <p:cNvPr id="17" name="TextBox 16">
            <a:extLst>
              <a:ext uri="{FF2B5EF4-FFF2-40B4-BE49-F238E27FC236}">
                <a16:creationId xmlns:a16="http://schemas.microsoft.com/office/drawing/2014/main" id="{AA8DA93D-2593-43C1-B971-9F080AE288D9}"/>
              </a:ext>
            </a:extLst>
          </p:cNvPr>
          <p:cNvSpPr txBox="1"/>
          <p:nvPr/>
        </p:nvSpPr>
        <p:spPr>
          <a:xfrm>
            <a:off x="19710400" y="20005577"/>
            <a:ext cx="3086675" cy="43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24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j-lt"/>
                <a:ea typeface="+mn-ea"/>
                <a:cs typeface="+mn-cs"/>
                <a:sym typeface="Helvetica"/>
              </a:rPr>
              <a:t>Figure 9</a:t>
            </a:r>
          </a:p>
        </p:txBody>
      </p:sp>
      <p:pic>
        <p:nvPicPr>
          <p:cNvPr id="19" name="Picture 18">
            <a:extLst>
              <a:ext uri="{FF2B5EF4-FFF2-40B4-BE49-F238E27FC236}">
                <a16:creationId xmlns:a16="http://schemas.microsoft.com/office/drawing/2014/main" id="{ECE6BA00-EC32-46F6-9402-5BF4F4880C5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499299" y="7702380"/>
            <a:ext cx="2692257" cy="2829483"/>
          </a:xfrm>
          <a:prstGeom prst="rect">
            <a:avLst/>
          </a:prstGeom>
        </p:spPr>
      </p:pic>
      <p:pic>
        <p:nvPicPr>
          <p:cNvPr id="21" name="Picture 20">
            <a:extLst>
              <a:ext uri="{FF2B5EF4-FFF2-40B4-BE49-F238E27FC236}">
                <a16:creationId xmlns:a16="http://schemas.microsoft.com/office/drawing/2014/main" id="{A0688AD2-F024-435E-90C0-7E59C9809B82}"/>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27243263" y="11182419"/>
            <a:ext cx="2798064" cy="2816352"/>
          </a:xfrm>
          <a:prstGeom prst="rect">
            <a:avLst/>
          </a:prstGeom>
        </p:spPr>
      </p:pic>
      <p:sp>
        <p:nvSpPr>
          <p:cNvPr id="22" name="TextBox 21">
            <a:extLst>
              <a:ext uri="{FF2B5EF4-FFF2-40B4-BE49-F238E27FC236}">
                <a16:creationId xmlns:a16="http://schemas.microsoft.com/office/drawing/2014/main" id="{14519352-82B3-4000-BFFA-20FA4F45F685}"/>
              </a:ext>
            </a:extLst>
          </p:cNvPr>
          <p:cNvSpPr txBox="1"/>
          <p:nvPr/>
        </p:nvSpPr>
        <p:spPr>
          <a:xfrm>
            <a:off x="27753013" y="10699028"/>
            <a:ext cx="1480458" cy="43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24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mj-lt"/>
                <a:ea typeface="+mn-ea"/>
                <a:cs typeface="+mn-cs"/>
                <a:sym typeface="Helvetica"/>
              </a:rPr>
              <a:t>Figure 13</a:t>
            </a:r>
          </a:p>
        </p:txBody>
      </p:sp>
      <p:sp>
        <p:nvSpPr>
          <p:cNvPr id="23" name="TextBox 22">
            <a:extLst>
              <a:ext uri="{FF2B5EF4-FFF2-40B4-BE49-F238E27FC236}">
                <a16:creationId xmlns:a16="http://schemas.microsoft.com/office/drawing/2014/main" id="{6BA7E56A-F6B7-468C-95BA-7065DE7A4BC3}"/>
              </a:ext>
            </a:extLst>
          </p:cNvPr>
          <p:cNvSpPr txBox="1"/>
          <p:nvPr/>
        </p:nvSpPr>
        <p:spPr>
          <a:xfrm>
            <a:off x="31356554" y="10691308"/>
            <a:ext cx="1742801" cy="43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24000"/>
              </a:lnSpc>
              <a:spcBef>
                <a:spcPts val="0"/>
              </a:spcBef>
              <a:spcAft>
                <a:spcPts val="0"/>
              </a:spcAft>
              <a:buClrTx/>
              <a:buSzTx/>
              <a:buFontTx/>
              <a:buNone/>
              <a:tabLst/>
            </a:pPr>
            <a:r>
              <a:rPr kumimoji="0" lang="en-US" sz="1800" b="1" i="0" u="none" strike="noStrike" cap="none" spc="0" normalizeH="0" baseline="0" dirty="0">
                <a:ln>
                  <a:noFill/>
                </a:ln>
                <a:solidFill>
                  <a:srgbClr val="000000"/>
                </a:solidFill>
                <a:effectLst/>
                <a:uFillTx/>
                <a:latin typeface="+mj-lt"/>
                <a:ea typeface="+mn-ea"/>
                <a:cs typeface="+mn-cs"/>
                <a:sym typeface="Helvetica"/>
              </a:rPr>
              <a:t>Figure 14</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Times New Roman"/>
        <a:ea typeface="Times New Roman"/>
        <a:cs typeface="Times New Roman"/>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Times New Roman"/>
        <a:ea typeface="Times New Roman"/>
        <a:cs typeface="Times New Roman"/>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24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150</TotalTime>
  <Words>763</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Helvetica</vt:lpstr>
      <vt:lpstr>Nimbus Roman No9 L</vt:lpstr>
      <vt:lpstr>Times New Roman</vt:lpstr>
      <vt:lpstr>Times New Roman (Headings)</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 Saracino</dc:creator>
  <cp:lastModifiedBy>Eli Saracino</cp:lastModifiedBy>
  <cp:revision>64</cp:revision>
  <dcterms:modified xsi:type="dcterms:W3CDTF">2017-12-08T17:57:14Z</dcterms:modified>
</cp:coreProperties>
</file>